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7" r:id="rId3"/>
    <p:sldId id="298" r:id="rId4"/>
    <p:sldId id="266" r:id="rId5"/>
    <p:sldId id="267" r:id="rId6"/>
    <p:sldId id="264" r:id="rId7"/>
    <p:sldId id="296" r:id="rId8"/>
    <p:sldId id="262" r:id="rId9"/>
    <p:sldId id="273" r:id="rId10"/>
    <p:sldId id="293" r:id="rId11"/>
    <p:sldId id="294" r:id="rId12"/>
    <p:sldId id="277" r:id="rId13"/>
    <p:sldId id="279" r:id="rId14"/>
    <p:sldId id="278" r:id="rId15"/>
    <p:sldId id="280" r:id="rId16"/>
    <p:sldId id="281" r:id="rId17"/>
    <p:sldId id="282" r:id="rId18"/>
    <p:sldId id="283" r:id="rId19"/>
    <p:sldId id="284" r:id="rId20"/>
    <p:sldId id="286" r:id="rId21"/>
    <p:sldId id="287" r:id="rId22"/>
    <p:sldId id="295" r:id="rId23"/>
    <p:sldId id="292" r:id="rId24"/>
    <p:sldId id="300" r:id="rId25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luta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800000"/>
    <a:srgbClr val="003300"/>
    <a:srgbClr val="336B2F"/>
    <a:srgbClr val="195941"/>
    <a:srgbClr val="10623B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94652" autoAdjust="0"/>
  </p:normalViewPr>
  <p:slideViewPr>
    <p:cSldViewPr>
      <p:cViewPr varScale="1">
        <p:scale>
          <a:sx n="63" d="100"/>
          <a:sy n="63" d="100"/>
        </p:scale>
        <p:origin x="125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5-03T20:07:01.166" idx="1">
    <p:pos x="10" y="10"/>
    <p:text/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32F52A-A8DC-4816-9DB1-1472AC789F18}" type="doc">
      <dgm:prSet loTypeId="urn:microsoft.com/office/officeart/2005/8/layout/default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0B0B88-C0A4-49D1-A2A4-DCCB716F5ED4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l">
            <a:lnSpc>
              <a:spcPct val="150000"/>
            </a:lnSpc>
          </a:pPr>
          <a:r>
            <a:rPr lang="ro-RO" sz="1200" dirty="0">
              <a:solidFill>
                <a:schemeClr val="tx1"/>
              </a:solidFill>
              <a:latin typeface="Arial Black" pitchFamily="34" charset="0"/>
            </a:rPr>
            <a:t>1.Istoricul educației Reggio Emilia</a:t>
          </a:r>
        </a:p>
        <a:p>
          <a:pPr algn="l">
            <a:lnSpc>
              <a:spcPct val="150000"/>
            </a:lnSpc>
          </a:pPr>
          <a:r>
            <a:rPr lang="ro-RO" sz="1200" dirty="0">
              <a:solidFill>
                <a:schemeClr val="tx1"/>
              </a:solidFill>
              <a:latin typeface="Arial Black" pitchFamily="34" charset="0"/>
            </a:rPr>
            <a:t>2.Principiile de bază</a:t>
          </a:r>
        </a:p>
        <a:p>
          <a:pPr algn="l">
            <a:lnSpc>
              <a:spcPct val="150000"/>
            </a:lnSpc>
          </a:pPr>
          <a:r>
            <a:rPr lang="ro-RO" sz="1200" dirty="0">
              <a:solidFill>
                <a:schemeClr val="tx1"/>
              </a:solidFill>
              <a:latin typeface="Arial Black" pitchFamily="34" charset="0"/>
            </a:rPr>
            <a:t>3.Materiale specifice</a:t>
          </a:r>
        </a:p>
        <a:p>
          <a:pPr algn="l">
            <a:lnSpc>
              <a:spcPct val="150000"/>
            </a:lnSpc>
          </a:pPr>
          <a:r>
            <a:rPr lang="ro-RO" sz="1200" dirty="0">
              <a:solidFill>
                <a:schemeClr val="tx1"/>
              </a:solidFill>
              <a:latin typeface="Arial Black" pitchFamily="34" charset="0"/>
            </a:rPr>
            <a:t>4.Atelier practic </a:t>
          </a:r>
          <a:endParaRPr lang="en-US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F7BBA945-CF2B-49EE-ADE4-F14B75629F57}" type="parTrans" cxnId="{993B463A-012D-4F6B-8564-8C9967A354E2}">
      <dgm:prSet/>
      <dgm:spPr/>
      <dgm:t>
        <a:bodyPr/>
        <a:lstStyle/>
        <a:p>
          <a:endParaRPr lang="en-US"/>
        </a:p>
      </dgm:t>
    </dgm:pt>
    <dgm:pt modelId="{E06E42E4-16D2-49E2-9953-0F959732829C}" type="sibTrans" cxnId="{993B463A-012D-4F6B-8564-8C9967A354E2}">
      <dgm:prSet/>
      <dgm:spPr/>
      <dgm:t>
        <a:bodyPr/>
        <a:lstStyle/>
        <a:p>
          <a:endParaRPr lang="en-US"/>
        </a:p>
      </dgm:t>
    </dgm:pt>
    <dgm:pt modelId="{A7A60493-1037-4BB1-8CC6-AE49098E2427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l">
            <a:lnSpc>
              <a:spcPct val="150000"/>
            </a:lnSpc>
          </a:pPr>
          <a:r>
            <a:rPr lang="ro-RO" sz="1200" dirty="0">
              <a:solidFill>
                <a:schemeClr val="tx1"/>
              </a:solidFill>
              <a:latin typeface="Arial Black" pitchFamily="34" charset="0"/>
            </a:rPr>
            <a:t>1.Modalități de lucru</a:t>
          </a:r>
        </a:p>
        <a:p>
          <a:pPr algn="l">
            <a:lnSpc>
              <a:spcPct val="150000"/>
            </a:lnSpc>
          </a:pPr>
          <a:r>
            <a:rPr lang="ro-RO" sz="1200" dirty="0">
              <a:solidFill>
                <a:schemeClr val="tx1"/>
              </a:solidFill>
              <a:latin typeface="Arial Black" pitchFamily="34" charset="0"/>
            </a:rPr>
            <a:t>(</a:t>
          </a:r>
          <a:r>
            <a:rPr lang="pt-BR" sz="1200" dirty="0">
              <a:solidFill>
                <a:schemeClr val="tx1"/>
              </a:solidFill>
              <a:latin typeface="Arial Black" pitchFamily="34" charset="0"/>
            </a:rPr>
            <a:t>discuție, dezbatere,  brainstorming)</a:t>
          </a:r>
          <a:endParaRPr lang="ro-RO" sz="1200" dirty="0">
            <a:solidFill>
              <a:schemeClr val="tx1"/>
            </a:solidFill>
            <a:latin typeface="Arial Black" pitchFamily="34" charset="0"/>
          </a:endParaRPr>
        </a:p>
        <a:p>
          <a:pPr algn="l">
            <a:lnSpc>
              <a:spcPct val="150000"/>
            </a:lnSpc>
          </a:pPr>
          <a:r>
            <a:rPr lang="ro-RO" sz="1200" dirty="0">
              <a:solidFill>
                <a:schemeClr val="tx1"/>
              </a:solidFill>
              <a:latin typeface="Arial Black" pitchFamily="34" charset="0"/>
            </a:rPr>
            <a:t>2.Amenajarea spațiului</a:t>
          </a:r>
        </a:p>
        <a:p>
          <a:pPr algn="l">
            <a:lnSpc>
              <a:spcPct val="150000"/>
            </a:lnSpc>
          </a:pPr>
          <a:r>
            <a:rPr lang="ro-RO" sz="1200" dirty="0">
              <a:solidFill>
                <a:schemeClr val="tx1"/>
              </a:solidFill>
              <a:latin typeface="Arial Black" pitchFamily="34" charset="0"/>
            </a:rPr>
            <a:t>3. 100 de limbaje ale copilului</a:t>
          </a:r>
          <a:endParaRPr lang="en-US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F67F95B8-E1AC-4EB5-B991-EFD7927DF23E}" type="parTrans" cxnId="{9829D02F-8F49-48C2-90DA-68105DF877EC}">
      <dgm:prSet/>
      <dgm:spPr/>
      <dgm:t>
        <a:bodyPr/>
        <a:lstStyle/>
        <a:p>
          <a:endParaRPr lang="en-US"/>
        </a:p>
      </dgm:t>
    </dgm:pt>
    <dgm:pt modelId="{EE75D7B5-3434-4A92-982A-F644AF3DED6D}" type="sibTrans" cxnId="{9829D02F-8F49-48C2-90DA-68105DF877EC}">
      <dgm:prSet/>
      <dgm:spPr/>
      <dgm:t>
        <a:bodyPr/>
        <a:lstStyle/>
        <a:p>
          <a:endParaRPr lang="en-US"/>
        </a:p>
      </dgm:t>
    </dgm:pt>
    <dgm:pt modelId="{F297091F-1C0B-4699-B75D-618E50C075C0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l">
            <a:lnSpc>
              <a:spcPct val="150000"/>
            </a:lnSpc>
          </a:pPr>
          <a:r>
            <a:rPr lang="ro-RO" sz="1200" dirty="0">
              <a:solidFill>
                <a:schemeClr val="tx1"/>
              </a:solidFill>
              <a:latin typeface="Arial Black" pitchFamily="34" charset="0"/>
            </a:rPr>
            <a:t>1.Curriculum specific</a:t>
          </a:r>
        </a:p>
        <a:p>
          <a:pPr algn="l">
            <a:lnSpc>
              <a:spcPct val="150000"/>
            </a:lnSpc>
          </a:pPr>
          <a:r>
            <a:rPr lang="ro-RO" sz="1200" dirty="0">
              <a:solidFill>
                <a:schemeClr val="tx1"/>
              </a:solidFill>
              <a:latin typeface="Arial Black" pitchFamily="34" charset="0"/>
            </a:rPr>
            <a:t>2.Rolul educatorului în abordarea Reggio</a:t>
          </a:r>
        </a:p>
        <a:p>
          <a:pPr algn="l">
            <a:lnSpc>
              <a:spcPct val="150000"/>
            </a:lnSpc>
          </a:pPr>
          <a:r>
            <a:rPr lang="ro-RO" sz="1200" dirty="0">
              <a:solidFill>
                <a:schemeClr val="tx1"/>
              </a:solidFill>
              <a:latin typeface="Arial Black" pitchFamily="34" charset="0"/>
            </a:rPr>
            <a:t>3.Rolul părinților</a:t>
          </a:r>
        </a:p>
        <a:p>
          <a:pPr algn="l">
            <a:lnSpc>
              <a:spcPct val="150000"/>
            </a:lnSpc>
          </a:pPr>
          <a:r>
            <a:rPr lang="ro-RO" sz="1200" dirty="0">
              <a:solidFill>
                <a:schemeClr val="tx1"/>
              </a:solidFill>
              <a:latin typeface="Arial Black" pitchFamily="34" charset="0"/>
            </a:rPr>
            <a:t>4. Activități de grup</a:t>
          </a:r>
          <a:r>
            <a:rPr lang="en-US" sz="1200" dirty="0">
              <a:solidFill>
                <a:schemeClr val="tx1"/>
              </a:solidFill>
              <a:latin typeface="Arial Black" pitchFamily="34" charset="0"/>
            </a:rPr>
            <a:t>   </a:t>
          </a:r>
        </a:p>
      </dgm:t>
    </dgm:pt>
    <dgm:pt modelId="{71C78323-E83F-48C8-89E2-202ADEE02F67}" type="parTrans" cxnId="{63ED6C79-EA51-4973-BCFA-F442A39BA123}">
      <dgm:prSet/>
      <dgm:spPr/>
      <dgm:t>
        <a:bodyPr/>
        <a:lstStyle/>
        <a:p>
          <a:endParaRPr lang="en-US"/>
        </a:p>
      </dgm:t>
    </dgm:pt>
    <dgm:pt modelId="{56EFFE7A-38C5-4931-B926-83FC168E0A74}" type="sibTrans" cxnId="{63ED6C79-EA51-4973-BCFA-F442A39BA123}">
      <dgm:prSet/>
      <dgm:spPr/>
      <dgm:t>
        <a:bodyPr/>
        <a:lstStyle/>
        <a:p>
          <a:endParaRPr lang="en-US"/>
        </a:p>
      </dgm:t>
    </dgm:pt>
    <dgm:pt modelId="{9AA4ED91-C832-4D09-BC5D-EA6BD558FB23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l">
            <a:lnSpc>
              <a:spcPct val="150000"/>
            </a:lnSpc>
          </a:pPr>
          <a:r>
            <a:rPr lang="ro-RO" sz="1200" b="0" dirty="0">
              <a:solidFill>
                <a:schemeClr val="tx1"/>
              </a:solidFill>
              <a:latin typeface="Arial Black" pitchFamily="34" charset="0"/>
            </a:rPr>
            <a:t>1. Evaluare </a:t>
          </a:r>
        </a:p>
        <a:p>
          <a:pPr algn="l">
            <a:lnSpc>
              <a:spcPct val="150000"/>
            </a:lnSpc>
          </a:pPr>
          <a:r>
            <a:rPr lang="ro-RO" sz="1200" b="0" dirty="0">
              <a:solidFill>
                <a:schemeClr val="tx1"/>
              </a:solidFill>
              <a:latin typeface="Arial Black" pitchFamily="34" charset="0"/>
            </a:rPr>
            <a:t>2.Certificate</a:t>
          </a:r>
          <a:r>
            <a:rPr lang="en-US" sz="1200" b="0" dirty="0">
              <a:solidFill>
                <a:schemeClr val="tx1"/>
              </a:solidFill>
              <a:latin typeface="Arial Black" pitchFamily="34" charset="0"/>
            </a:rPr>
            <a:t> Blue Core International</a:t>
          </a:r>
          <a:r>
            <a:rPr lang="ro-RO" sz="1200" b="0" dirty="0">
              <a:solidFill>
                <a:schemeClr val="tx1"/>
              </a:solidFill>
              <a:latin typeface="Arial Black" pitchFamily="34" charset="0"/>
            </a:rPr>
            <a:t> </a:t>
          </a:r>
        </a:p>
        <a:p>
          <a:pPr algn="l">
            <a:lnSpc>
              <a:spcPct val="150000"/>
            </a:lnSpc>
          </a:pPr>
          <a:r>
            <a:rPr lang="ro-RO" sz="1200" b="0" dirty="0">
              <a:solidFill>
                <a:schemeClr val="tx1"/>
              </a:solidFill>
              <a:latin typeface="Arial Black" pitchFamily="34" charset="0"/>
            </a:rPr>
            <a:t>3.Vizite culturale</a:t>
          </a:r>
        </a:p>
        <a:p>
          <a:pPr algn="ctr">
            <a:lnSpc>
              <a:spcPct val="90000"/>
            </a:lnSpc>
          </a:pPr>
          <a:endParaRPr lang="en-US" sz="1200" b="0" dirty="0">
            <a:solidFill>
              <a:schemeClr val="tx1"/>
            </a:solidFill>
            <a:latin typeface="Arial Black" pitchFamily="34" charset="0"/>
          </a:endParaRPr>
        </a:p>
      </dgm:t>
    </dgm:pt>
    <dgm:pt modelId="{A435A34B-7A17-426B-BB5B-63E50EC8647A}" type="parTrans" cxnId="{D527D2F4-F996-446B-AB31-637FF13262D4}">
      <dgm:prSet/>
      <dgm:spPr/>
      <dgm:t>
        <a:bodyPr/>
        <a:lstStyle/>
        <a:p>
          <a:endParaRPr lang="en-US"/>
        </a:p>
      </dgm:t>
    </dgm:pt>
    <dgm:pt modelId="{8BACA28B-D510-4054-AA58-48A90834BDA8}" type="sibTrans" cxnId="{D527D2F4-F996-446B-AB31-637FF13262D4}">
      <dgm:prSet/>
      <dgm:spPr/>
      <dgm:t>
        <a:bodyPr/>
        <a:lstStyle/>
        <a:p>
          <a:endParaRPr lang="en-US"/>
        </a:p>
      </dgm:t>
    </dgm:pt>
    <dgm:pt modelId="{2DEE2BE4-7790-4EAB-B502-A61AA3AE4CE9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3600" dirty="0"/>
        </a:p>
      </dgm:t>
    </dgm:pt>
    <dgm:pt modelId="{6037DD0E-29B0-43E7-8404-903F528495F2}" type="parTrans" cxnId="{480B65C4-341F-46FC-89B1-3916916127B0}">
      <dgm:prSet/>
      <dgm:spPr/>
      <dgm:t>
        <a:bodyPr/>
        <a:lstStyle/>
        <a:p>
          <a:endParaRPr lang="en-US"/>
        </a:p>
      </dgm:t>
    </dgm:pt>
    <dgm:pt modelId="{6C6BD9A7-84C2-4FF3-9128-3E3B0635399C}" type="sibTrans" cxnId="{480B65C4-341F-46FC-89B1-3916916127B0}">
      <dgm:prSet/>
      <dgm:spPr/>
      <dgm:t>
        <a:bodyPr/>
        <a:lstStyle/>
        <a:p>
          <a:endParaRPr lang="en-US"/>
        </a:p>
      </dgm:t>
    </dgm:pt>
    <dgm:pt modelId="{669B60E3-F862-4731-A8D6-F94A892669B2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3600"/>
        </a:p>
      </dgm:t>
    </dgm:pt>
    <dgm:pt modelId="{13067AF7-3F4F-48DD-98E3-8D8648C650A9}" type="parTrans" cxnId="{068F168A-2475-418C-B834-B9942591DC43}">
      <dgm:prSet/>
      <dgm:spPr/>
      <dgm:t>
        <a:bodyPr/>
        <a:lstStyle/>
        <a:p>
          <a:endParaRPr lang="en-US"/>
        </a:p>
      </dgm:t>
    </dgm:pt>
    <dgm:pt modelId="{CCF6A030-9F5A-4E5E-85B5-3BFE673F91ED}" type="sibTrans" cxnId="{068F168A-2475-418C-B834-B9942591DC43}">
      <dgm:prSet/>
      <dgm:spPr/>
      <dgm:t>
        <a:bodyPr/>
        <a:lstStyle/>
        <a:p>
          <a:endParaRPr lang="en-US"/>
        </a:p>
      </dgm:t>
    </dgm:pt>
    <dgm:pt modelId="{DC1D51EA-3EAC-4B90-B3B8-3C41AF087D9E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3600" dirty="0"/>
        </a:p>
      </dgm:t>
    </dgm:pt>
    <dgm:pt modelId="{30BA1016-FB07-446A-A1F5-7923CFA0E4E7}" type="parTrans" cxnId="{99ECD4B2-7705-4FBC-96D5-39F13C5D585D}">
      <dgm:prSet/>
      <dgm:spPr/>
      <dgm:t>
        <a:bodyPr/>
        <a:lstStyle/>
        <a:p>
          <a:endParaRPr lang="en-US"/>
        </a:p>
      </dgm:t>
    </dgm:pt>
    <dgm:pt modelId="{3ADFDE0E-4346-419E-97C1-F2D9472A63B6}" type="sibTrans" cxnId="{99ECD4B2-7705-4FBC-96D5-39F13C5D585D}">
      <dgm:prSet/>
      <dgm:spPr/>
      <dgm:t>
        <a:bodyPr/>
        <a:lstStyle/>
        <a:p>
          <a:endParaRPr lang="en-US"/>
        </a:p>
      </dgm:t>
    </dgm:pt>
    <dgm:pt modelId="{5E7B5307-52DC-43BB-838B-26F665326041}">
      <dgm:prSet/>
      <dgm:spPr/>
      <dgm:t>
        <a:bodyPr/>
        <a:lstStyle/>
        <a:p>
          <a:pPr algn="ctr">
            <a:lnSpc>
              <a:spcPct val="150000"/>
            </a:lnSpc>
          </a:pPr>
          <a:endParaRPr lang="en-US" sz="3600" dirty="0"/>
        </a:p>
      </dgm:t>
    </dgm:pt>
    <dgm:pt modelId="{BBECA5AF-93F3-4FB7-B71C-9D6D2BDB2C25}" type="parTrans" cxnId="{09DD8C91-D53E-462C-A29B-7B1CC8242B10}">
      <dgm:prSet/>
      <dgm:spPr/>
      <dgm:t>
        <a:bodyPr/>
        <a:lstStyle/>
        <a:p>
          <a:endParaRPr lang="en-US"/>
        </a:p>
      </dgm:t>
    </dgm:pt>
    <dgm:pt modelId="{5DA202AE-4B6F-4DA1-A757-845395AAA5CE}" type="sibTrans" cxnId="{09DD8C91-D53E-462C-A29B-7B1CC8242B10}">
      <dgm:prSet/>
      <dgm:spPr/>
      <dgm:t>
        <a:bodyPr/>
        <a:lstStyle/>
        <a:p>
          <a:endParaRPr lang="en-US"/>
        </a:p>
      </dgm:t>
    </dgm:pt>
    <dgm:pt modelId="{83581132-A1FA-4EBE-83B6-522E17CFDD12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l">
            <a:lnSpc>
              <a:spcPct val="150000"/>
            </a:lnSpc>
          </a:pPr>
          <a:r>
            <a:rPr lang="ro-RO" sz="1200" b="1" i="0" dirty="0">
              <a:solidFill>
                <a:schemeClr val="tx1"/>
              </a:solidFill>
              <a:latin typeface="Arial Black" pitchFamily="34" charset="0"/>
            </a:rPr>
            <a:t>1.P</a:t>
          </a:r>
          <a:r>
            <a:rPr lang="it-IT" sz="1200" b="1" i="0" dirty="0">
              <a:solidFill>
                <a:schemeClr val="tx1"/>
              </a:solidFill>
              <a:latin typeface="Arial Black" pitchFamily="34" charset="0"/>
            </a:rPr>
            <a:t>unctele forte și cele slabe ale abordării Reggio </a:t>
          </a:r>
          <a:r>
            <a:rPr lang="it-IT" sz="1200" b="1" i="0" dirty="0" smtClean="0">
              <a:solidFill>
                <a:schemeClr val="tx1"/>
              </a:solidFill>
              <a:latin typeface="Arial Black" pitchFamily="34" charset="0"/>
            </a:rPr>
            <a:t>Emilia</a:t>
          </a:r>
          <a:endParaRPr lang="ro-RO" sz="1200" b="1" i="0" dirty="0" smtClean="0">
            <a:solidFill>
              <a:schemeClr val="tx1"/>
            </a:solidFill>
            <a:latin typeface="Arial Black" pitchFamily="34" charset="0"/>
          </a:endParaRPr>
        </a:p>
        <a:p>
          <a:pPr algn="l">
            <a:lnSpc>
              <a:spcPct val="150000"/>
            </a:lnSpc>
          </a:pPr>
          <a:r>
            <a:rPr lang="ro-RO" sz="1200" b="1" i="0" dirty="0" smtClean="0">
              <a:solidFill>
                <a:schemeClr val="tx1"/>
              </a:solidFill>
              <a:latin typeface="Arial Black" pitchFamily="34" charset="0"/>
            </a:rPr>
            <a:t>2.Analiza comparativă a sistemului tradițional de educație și alternativele educaționale.</a:t>
          </a:r>
          <a:endParaRPr lang="it-IT" sz="12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6AEE8FC2-213A-4DB6-88A9-CDCF07867AC4}" type="parTrans" cxnId="{D722E450-01FF-4EBA-8D83-44069B39B883}">
      <dgm:prSet/>
      <dgm:spPr/>
      <dgm:t>
        <a:bodyPr/>
        <a:lstStyle/>
        <a:p>
          <a:endParaRPr lang="en-US"/>
        </a:p>
      </dgm:t>
    </dgm:pt>
    <dgm:pt modelId="{C6A5EAE1-5989-40A1-8E25-AA8F05054B8F}" type="sibTrans" cxnId="{D722E450-01FF-4EBA-8D83-44069B39B883}">
      <dgm:prSet/>
      <dgm:spPr/>
      <dgm:t>
        <a:bodyPr/>
        <a:lstStyle/>
        <a:p>
          <a:endParaRPr lang="en-US"/>
        </a:p>
      </dgm:t>
    </dgm:pt>
    <dgm:pt modelId="{A7607A62-7905-449A-AAC3-8A9D840B52AE}" type="pres">
      <dgm:prSet presAssocID="{9832F52A-A8DC-4816-9DB1-1472AC789F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29DB0C-E337-40AC-9493-842D60F3ECCD}" type="pres">
      <dgm:prSet presAssocID="{5F0B0B88-C0A4-49D1-A2A4-DCCB716F5ED4}" presName="node" presStyleLbl="node1" presStyleIdx="0" presStyleCnt="5" custScaleX="128313" custScaleY="125187" custLinFactNeighborX="11012" custLinFactNeighborY="2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47BBA-F73F-42B3-97C2-97BC3B7461D3}" type="pres">
      <dgm:prSet presAssocID="{E06E42E4-16D2-49E2-9953-0F959732829C}" presName="sibTrans" presStyleCnt="0"/>
      <dgm:spPr/>
    </dgm:pt>
    <dgm:pt modelId="{78476AE2-E44E-41CE-87F3-513E2F532991}" type="pres">
      <dgm:prSet presAssocID="{A7A60493-1037-4BB1-8CC6-AE49098E2427}" presName="node" presStyleLbl="node1" presStyleIdx="1" presStyleCnt="5" custScaleX="98851" custScaleY="161575" custLinFactX="7245" custLinFactNeighborX="100000" custLinFactNeighborY="5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D8809-AD8D-45EC-A88D-8CE7AD6AFEEC}" type="pres">
      <dgm:prSet presAssocID="{EE75D7B5-3434-4A92-982A-F644AF3DED6D}" presName="sibTrans" presStyleCnt="0"/>
      <dgm:spPr/>
    </dgm:pt>
    <dgm:pt modelId="{80DECBB9-1D30-45D3-BC25-22894FC2CEF7}" type="pres">
      <dgm:prSet presAssocID="{F297091F-1C0B-4699-B75D-618E50C075C0}" presName="node" presStyleLbl="node1" presStyleIdx="2" presStyleCnt="5" custScaleX="94983" custScaleY="118611" custLinFactX="-5258" custLinFactNeighborX="-100000" custLinFactNeighborY="1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EC5D2-7DC6-4233-8023-BF02013D4D4E}" type="pres">
      <dgm:prSet presAssocID="{56EFFE7A-38C5-4931-B926-83FC168E0A74}" presName="sibTrans" presStyleCnt="0"/>
      <dgm:spPr/>
    </dgm:pt>
    <dgm:pt modelId="{43B7D291-010A-4120-B209-B53CAE1F1F37}" type="pres">
      <dgm:prSet presAssocID="{83581132-A1FA-4EBE-83B6-522E17CFDD12}" presName="node" presStyleLbl="node1" presStyleIdx="3" presStyleCnt="5" custScaleX="151315" custScaleY="131827" custLinFactNeighborX="-14063" custLinFactNeighborY="10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71EE0-1E3A-4CAE-B9C8-852FDF1257E1}" type="pres">
      <dgm:prSet presAssocID="{C6A5EAE1-5989-40A1-8E25-AA8F05054B8F}" presName="sibTrans" presStyleCnt="0"/>
      <dgm:spPr/>
    </dgm:pt>
    <dgm:pt modelId="{010FD3BE-4311-4CA9-8707-D67817E4B5AA}" type="pres">
      <dgm:prSet presAssocID="{9AA4ED91-C832-4D09-BC5D-EA6BD558FB23}" presName="node" presStyleLbl="node1" presStyleIdx="4" presStyleCnt="5" custScaleX="121819" custScaleY="126575" custLinFactNeighborX="-3101" custLinFactNeighborY="18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96E247-64EC-4DB2-A2CF-7D02370E02B3}" type="presOf" srcId="{83581132-A1FA-4EBE-83B6-522E17CFDD12}" destId="{43B7D291-010A-4120-B209-B53CAE1F1F37}" srcOrd="0" destOrd="0" presId="urn:microsoft.com/office/officeart/2005/8/layout/default#1"/>
    <dgm:cxn modelId="{993B463A-012D-4F6B-8564-8C9967A354E2}" srcId="{9832F52A-A8DC-4816-9DB1-1472AC789F18}" destId="{5F0B0B88-C0A4-49D1-A2A4-DCCB716F5ED4}" srcOrd="0" destOrd="0" parTransId="{F7BBA945-CF2B-49EE-ADE4-F14B75629F57}" sibTransId="{E06E42E4-16D2-49E2-9953-0F959732829C}"/>
    <dgm:cxn modelId="{A11D71A6-61EB-4101-8B2D-B1710AAFECAE}" type="presOf" srcId="{5E7B5307-52DC-43BB-838B-26F665326041}" destId="{A429DB0C-E337-40AC-9493-842D60F3ECCD}" srcOrd="0" destOrd="4" presId="urn:microsoft.com/office/officeart/2005/8/layout/default#1"/>
    <dgm:cxn modelId="{068F168A-2475-418C-B834-B9942591DC43}" srcId="{5F0B0B88-C0A4-49D1-A2A4-DCCB716F5ED4}" destId="{669B60E3-F862-4731-A8D6-F94A892669B2}" srcOrd="1" destOrd="0" parTransId="{13067AF7-3F4F-48DD-98E3-8D8648C650A9}" sibTransId="{CCF6A030-9F5A-4E5E-85B5-3BFE673F91ED}"/>
    <dgm:cxn modelId="{D722E450-01FF-4EBA-8D83-44069B39B883}" srcId="{9832F52A-A8DC-4816-9DB1-1472AC789F18}" destId="{83581132-A1FA-4EBE-83B6-522E17CFDD12}" srcOrd="3" destOrd="0" parTransId="{6AEE8FC2-213A-4DB6-88A9-CDCF07867AC4}" sibTransId="{C6A5EAE1-5989-40A1-8E25-AA8F05054B8F}"/>
    <dgm:cxn modelId="{63ED6C79-EA51-4973-BCFA-F442A39BA123}" srcId="{9832F52A-A8DC-4816-9DB1-1472AC789F18}" destId="{F297091F-1C0B-4699-B75D-618E50C075C0}" srcOrd="2" destOrd="0" parTransId="{71C78323-E83F-48C8-89E2-202ADEE02F67}" sibTransId="{56EFFE7A-38C5-4931-B926-83FC168E0A74}"/>
    <dgm:cxn modelId="{480B65C4-341F-46FC-89B1-3916916127B0}" srcId="{5F0B0B88-C0A4-49D1-A2A4-DCCB716F5ED4}" destId="{2DEE2BE4-7790-4EAB-B502-A61AA3AE4CE9}" srcOrd="0" destOrd="0" parTransId="{6037DD0E-29B0-43E7-8404-903F528495F2}" sibTransId="{6C6BD9A7-84C2-4FF3-9128-3E3B0635399C}"/>
    <dgm:cxn modelId="{82BF147B-2232-475B-9D9A-548117CF7182}" type="presOf" srcId="{669B60E3-F862-4731-A8D6-F94A892669B2}" destId="{A429DB0C-E337-40AC-9493-842D60F3ECCD}" srcOrd="0" destOrd="2" presId="urn:microsoft.com/office/officeart/2005/8/layout/default#1"/>
    <dgm:cxn modelId="{3351E9BB-3C57-439B-B50B-A5AFDDC894CE}" type="presOf" srcId="{A7A60493-1037-4BB1-8CC6-AE49098E2427}" destId="{78476AE2-E44E-41CE-87F3-513E2F532991}" srcOrd="0" destOrd="0" presId="urn:microsoft.com/office/officeart/2005/8/layout/default#1"/>
    <dgm:cxn modelId="{D7594368-600A-4D62-AA97-0BC26D3D3B20}" type="presOf" srcId="{2DEE2BE4-7790-4EAB-B502-A61AA3AE4CE9}" destId="{A429DB0C-E337-40AC-9493-842D60F3ECCD}" srcOrd="0" destOrd="1" presId="urn:microsoft.com/office/officeart/2005/8/layout/default#1"/>
    <dgm:cxn modelId="{C4A893B7-B827-4035-8CC8-D53F20B93FD8}" type="presOf" srcId="{DC1D51EA-3EAC-4B90-B3B8-3C41AF087D9E}" destId="{A429DB0C-E337-40AC-9493-842D60F3ECCD}" srcOrd="0" destOrd="3" presId="urn:microsoft.com/office/officeart/2005/8/layout/default#1"/>
    <dgm:cxn modelId="{09DD8C91-D53E-462C-A29B-7B1CC8242B10}" srcId="{5F0B0B88-C0A4-49D1-A2A4-DCCB716F5ED4}" destId="{5E7B5307-52DC-43BB-838B-26F665326041}" srcOrd="3" destOrd="0" parTransId="{BBECA5AF-93F3-4FB7-B71C-9D6D2BDB2C25}" sibTransId="{5DA202AE-4B6F-4DA1-A757-845395AAA5CE}"/>
    <dgm:cxn modelId="{99ECD4B2-7705-4FBC-96D5-39F13C5D585D}" srcId="{5F0B0B88-C0A4-49D1-A2A4-DCCB716F5ED4}" destId="{DC1D51EA-3EAC-4B90-B3B8-3C41AF087D9E}" srcOrd="2" destOrd="0" parTransId="{30BA1016-FB07-446A-A1F5-7923CFA0E4E7}" sibTransId="{3ADFDE0E-4346-419E-97C1-F2D9472A63B6}"/>
    <dgm:cxn modelId="{ED2EE9E9-9776-45EE-B873-3831C3AD7E81}" type="presOf" srcId="{F297091F-1C0B-4699-B75D-618E50C075C0}" destId="{80DECBB9-1D30-45D3-BC25-22894FC2CEF7}" srcOrd="0" destOrd="0" presId="urn:microsoft.com/office/officeart/2005/8/layout/default#1"/>
    <dgm:cxn modelId="{3F01C23E-A5FE-4167-9B23-4953E057E056}" type="presOf" srcId="{9AA4ED91-C832-4D09-BC5D-EA6BD558FB23}" destId="{010FD3BE-4311-4CA9-8707-D67817E4B5AA}" srcOrd="0" destOrd="0" presId="urn:microsoft.com/office/officeart/2005/8/layout/default#1"/>
    <dgm:cxn modelId="{8F8A946B-B849-40EF-BD28-9BA78EE83EC5}" type="presOf" srcId="{5F0B0B88-C0A4-49D1-A2A4-DCCB716F5ED4}" destId="{A429DB0C-E337-40AC-9493-842D60F3ECCD}" srcOrd="0" destOrd="0" presId="urn:microsoft.com/office/officeart/2005/8/layout/default#1"/>
    <dgm:cxn modelId="{D527D2F4-F996-446B-AB31-637FF13262D4}" srcId="{9832F52A-A8DC-4816-9DB1-1472AC789F18}" destId="{9AA4ED91-C832-4D09-BC5D-EA6BD558FB23}" srcOrd="4" destOrd="0" parTransId="{A435A34B-7A17-426B-BB5B-63E50EC8647A}" sibTransId="{8BACA28B-D510-4054-AA58-48A90834BDA8}"/>
    <dgm:cxn modelId="{9829D02F-8F49-48C2-90DA-68105DF877EC}" srcId="{9832F52A-A8DC-4816-9DB1-1472AC789F18}" destId="{A7A60493-1037-4BB1-8CC6-AE49098E2427}" srcOrd="1" destOrd="0" parTransId="{F67F95B8-E1AC-4EB5-B991-EFD7927DF23E}" sibTransId="{EE75D7B5-3434-4A92-982A-F644AF3DED6D}"/>
    <dgm:cxn modelId="{A3419B6A-51D9-40A2-8319-31542F1E428F}" type="presOf" srcId="{9832F52A-A8DC-4816-9DB1-1472AC789F18}" destId="{A7607A62-7905-449A-AAC3-8A9D840B52AE}" srcOrd="0" destOrd="0" presId="urn:microsoft.com/office/officeart/2005/8/layout/default#1"/>
    <dgm:cxn modelId="{F879D7BB-F90A-4B8E-BAF3-67D63DF4FE01}" type="presParOf" srcId="{A7607A62-7905-449A-AAC3-8A9D840B52AE}" destId="{A429DB0C-E337-40AC-9493-842D60F3ECCD}" srcOrd="0" destOrd="0" presId="urn:microsoft.com/office/officeart/2005/8/layout/default#1"/>
    <dgm:cxn modelId="{E0EC7E10-7DCC-4CCE-9E09-10A29ABE042F}" type="presParOf" srcId="{A7607A62-7905-449A-AAC3-8A9D840B52AE}" destId="{97847BBA-F73F-42B3-97C2-97BC3B7461D3}" srcOrd="1" destOrd="0" presId="urn:microsoft.com/office/officeart/2005/8/layout/default#1"/>
    <dgm:cxn modelId="{BC7AA793-9327-4C7E-83BC-71B9C8A7E4B5}" type="presParOf" srcId="{A7607A62-7905-449A-AAC3-8A9D840B52AE}" destId="{78476AE2-E44E-41CE-87F3-513E2F532991}" srcOrd="2" destOrd="0" presId="urn:microsoft.com/office/officeart/2005/8/layout/default#1"/>
    <dgm:cxn modelId="{412C4635-BC45-4318-B97B-54573D0228A1}" type="presParOf" srcId="{A7607A62-7905-449A-AAC3-8A9D840B52AE}" destId="{26CD8809-AD8D-45EC-A88D-8CE7AD6AFEEC}" srcOrd="3" destOrd="0" presId="urn:microsoft.com/office/officeart/2005/8/layout/default#1"/>
    <dgm:cxn modelId="{D999C8CC-A833-4C2D-A5B9-9E2796EEEC11}" type="presParOf" srcId="{A7607A62-7905-449A-AAC3-8A9D840B52AE}" destId="{80DECBB9-1D30-45D3-BC25-22894FC2CEF7}" srcOrd="4" destOrd="0" presId="urn:microsoft.com/office/officeart/2005/8/layout/default#1"/>
    <dgm:cxn modelId="{35B52374-F0F9-4194-ADD1-34B9773887F3}" type="presParOf" srcId="{A7607A62-7905-449A-AAC3-8A9D840B52AE}" destId="{ABDEC5D2-7DC6-4233-8023-BF02013D4D4E}" srcOrd="5" destOrd="0" presId="urn:microsoft.com/office/officeart/2005/8/layout/default#1"/>
    <dgm:cxn modelId="{79751307-B6F0-41C8-8594-84DEC0ED4D66}" type="presParOf" srcId="{A7607A62-7905-449A-AAC3-8A9D840B52AE}" destId="{43B7D291-010A-4120-B209-B53CAE1F1F37}" srcOrd="6" destOrd="0" presId="urn:microsoft.com/office/officeart/2005/8/layout/default#1"/>
    <dgm:cxn modelId="{4355EC2F-0E45-4DBA-8D8A-65DA2A181DF1}" type="presParOf" srcId="{A7607A62-7905-449A-AAC3-8A9D840B52AE}" destId="{2BB71EE0-1E3A-4CAE-B9C8-852FDF1257E1}" srcOrd="7" destOrd="0" presId="urn:microsoft.com/office/officeart/2005/8/layout/default#1"/>
    <dgm:cxn modelId="{46E8E7C3-5FD0-4859-AF1D-E4262FA86153}" type="presParOf" srcId="{A7607A62-7905-449A-AAC3-8A9D840B52AE}" destId="{010FD3BE-4311-4CA9-8707-D67817E4B5AA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9DB0C-E337-40AC-9493-842D60F3ECCD}">
      <dsp:nvSpPr>
        <dsp:cNvPr id="0" name=""/>
        <dsp:cNvSpPr/>
      </dsp:nvSpPr>
      <dsp:spPr>
        <a:xfrm>
          <a:off x="268555" y="554179"/>
          <a:ext cx="3083334" cy="180493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>
              <a:solidFill>
                <a:schemeClr val="tx1"/>
              </a:solidFill>
              <a:latin typeface="Arial Black" pitchFamily="34" charset="0"/>
            </a:rPr>
            <a:t>1.Istoricul educației Reggio Emilia</a:t>
          </a:r>
        </a:p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>
              <a:solidFill>
                <a:schemeClr val="tx1"/>
              </a:solidFill>
              <a:latin typeface="Arial Black" pitchFamily="34" charset="0"/>
            </a:rPr>
            <a:t>2.Principiile de bază</a:t>
          </a:r>
        </a:p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>
              <a:solidFill>
                <a:schemeClr val="tx1"/>
              </a:solidFill>
              <a:latin typeface="Arial Black" pitchFamily="34" charset="0"/>
            </a:rPr>
            <a:t>3.Materiale specifice</a:t>
          </a:r>
        </a:p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>
              <a:solidFill>
                <a:schemeClr val="tx1"/>
              </a:solidFill>
              <a:latin typeface="Arial Black" pitchFamily="34" charset="0"/>
            </a:rPr>
            <a:t>4.Atelier practic </a:t>
          </a:r>
          <a:endParaRPr lang="en-US" sz="1200" kern="1200" dirty="0">
            <a:solidFill>
              <a:schemeClr val="tx1"/>
            </a:solidFill>
            <a:latin typeface="Arial Black" pitchFamily="34" charset="0"/>
          </a:endParaRPr>
        </a:p>
        <a:p>
          <a:pPr marL="285750" lvl="1" indent="-285750" algn="ctr" defTabSz="1600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/>
        </a:p>
        <a:p>
          <a:pPr marL="285750" lvl="1" indent="-285750" algn="ctr" defTabSz="1600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/>
        </a:p>
        <a:p>
          <a:pPr marL="285750" lvl="1" indent="-285750" algn="ctr" defTabSz="1600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/>
        </a:p>
        <a:p>
          <a:pPr marL="285750" lvl="1" indent="-285750" algn="ctr" defTabSz="1600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/>
        </a:p>
      </dsp:txBody>
      <dsp:txXfrm>
        <a:off x="268555" y="554179"/>
        <a:ext cx="3083334" cy="1804930"/>
      </dsp:txXfrm>
    </dsp:sp>
    <dsp:sp modelId="{78476AE2-E44E-41CE-87F3-513E2F532991}">
      <dsp:nvSpPr>
        <dsp:cNvPr id="0" name=""/>
        <dsp:cNvSpPr/>
      </dsp:nvSpPr>
      <dsp:spPr>
        <a:xfrm>
          <a:off x="5854231" y="321417"/>
          <a:ext cx="2375368" cy="2329567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>
              <a:solidFill>
                <a:schemeClr val="tx1"/>
              </a:solidFill>
              <a:latin typeface="Arial Black" pitchFamily="34" charset="0"/>
            </a:rPr>
            <a:t>1.Modalități de lucru</a:t>
          </a:r>
        </a:p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>
              <a:solidFill>
                <a:schemeClr val="tx1"/>
              </a:solidFill>
              <a:latin typeface="Arial Black" pitchFamily="34" charset="0"/>
            </a:rPr>
            <a:t>(</a:t>
          </a:r>
          <a:r>
            <a:rPr lang="pt-BR" sz="1200" kern="1200" dirty="0">
              <a:solidFill>
                <a:schemeClr val="tx1"/>
              </a:solidFill>
              <a:latin typeface="Arial Black" pitchFamily="34" charset="0"/>
            </a:rPr>
            <a:t>discuție, dezbatere,  brainstorming)</a:t>
          </a:r>
          <a:endParaRPr lang="ro-RO" sz="1200" kern="1200" dirty="0">
            <a:solidFill>
              <a:schemeClr val="tx1"/>
            </a:solidFill>
            <a:latin typeface="Arial Black" pitchFamily="34" charset="0"/>
          </a:endParaRPr>
        </a:p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>
              <a:solidFill>
                <a:schemeClr val="tx1"/>
              </a:solidFill>
              <a:latin typeface="Arial Black" pitchFamily="34" charset="0"/>
            </a:rPr>
            <a:t>2.Amenajarea spațiului</a:t>
          </a:r>
        </a:p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>
              <a:solidFill>
                <a:schemeClr val="tx1"/>
              </a:solidFill>
              <a:latin typeface="Arial Black" pitchFamily="34" charset="0"/>
            </a:rPr>
            <a:t>3. 100 de limbaje ale copilului</a:t>
          </a:r>
          <a:endParaRPr lang="en-US" sz="1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854231" y="321417"/>
        <a:ext cx="2375368" cy="2329567"/>
      </dsp:txXfrm>
    </dsp:sp>
    <dsp:sp modelId="{80DECBB9-1D30-45D3-BC25-22894FC2CEF7}">
      <dsp:nvSpPr>
        <dsp:cNvPr id="0" name=""/>
        <dsp:cNvSpPr/>
      </dsp:nvSpPr>
      <dsp:spPr>
        <a:xfrm>
          <a:off x="3413911" y="583735"/>
          <a:ext cx="2282421" cy="1710118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>
              <a:solidFill>
                <a:schemeClr val="tx1"/>
              </a:solidFill>
              <a:latin typeface="Arial Black" pitchFamily="34" charset="0"/>
            </a:rPr>
            <a:t>1.Curriculum specific</a:t>
          </a:r>
        </a:p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>
              <a:solidFill>
                <a:schemeClr val="tx1"/>
              </a:solidFill>
              <a:latin typeface="Arial Black" pitchFamily="34" charset="0"/>
            </a:rPr>
            <a:t>2.Rolul educatorului în abordarea Reggio</a:t>
          </a:r>
        </a:p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>
              <a:solidFill>
                <a:schemeClr val="tx1"/>
              </a:solidFill>
              <a:latin typeface="Arial Black" pitchFamily="34" charset="0"/>
            </a:rPr>
            <a:t>3.Rolul părinților</a:t>
          </a:r>
        </a:p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>
              <a:solidFill>
                <a:schemeClr val="tx1"/>
              </a:solidFill>
              <a:latin typeface="Arial Black" pitchFamily="34" charset="0"/>
            </a:rPr>
            <a:t>4. Activități de grup</a:t>
          </a:r>
          <a:r>
            <a:rPr lang="en-US" sz="1200" kern="1200" dirty="0">
              <a:solidFill>
                <a:schemeClr val="tx1"/>
              </a:solidFill>
              <a:latin typeface="Arial Black" pitchFamily="34" charset="0"/>
            </a:rPr>
            <a:t>   </a:t>
          </a:r>
        </a:p>
      </dsp:txBody>
      <dsp:txXfrm>
        <a:off x="3413911" y="583735"/>
        <a:ext cx="2282421" cy="1710118"/>
      </dsp:txXfrm>
    </dsp:sp>
    <dsp:sp modelId="{43B7D291-010A-4120-B209-B53CAE1F1F37}">
      <dsp:nvSpPr>
        <dsp:cNvPr id="0" name=""/>
        <dsp:cNvSpPr/>
      </dsp:nvSpPr>
      <dsp:spPr>
        <a:xfrm>
          <a:off x="375043" y="2969802"/>
          <a:ext cx="3636067" cy="1900665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o-RO" sz="1200" b="1" i="0" kern="1200" dirty="0">
              <a:solidFill>
                <a:schemeClr val="tx1"/>
              </a:solidFill>
              <a:latin typeface="Arial Black" pitchFamily="34" charset="0"/>
            </a:rPr>
            <a:t>1.P</a:t>
          </a:r>
          <a:r>
            <a:rPr lang="it-IT" sz="1200" b="1" i="0" kern="1200" dirty="0">
              <a:solidFill>
                <a:schemeClr val="tx1"/>
              </a:solidFill>
              <a:latin typeface="Arial Black" pitchFamily="34" charset="0"/>
            </a:rPr>
            <a:t>unctele forte și cele slabe ale abordării Reggio </a:t>
          </a:r>
          <a:r>
            <a:rPr lang="it-IT" sz="1200" b="1" i="0" kern="1200" dirty="0" smtClean="0">
              <a:solidFill>
                <a:schemeClr val="tx1"/>
              </a:solidFill>
              <a:latin typeface="Arial Black" pitchFamily="34" charset="0"/>
            </a:rPr>
            <a:t>Emilia</a:t>
          </a:r>
          <a:endParaRPr lang="ro-RO" sz="1200" b="1" i="0" kern="120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o-RO" sz="1200" b="1" i="0" kern="1200" dirty="0" smtClean="0">
              <a:solidFill>
                <a:schemeClr val="tx1"/>
              </a:solidFill>
              <a:latin typeface="Arial Black" pitchFamily="34" charset="0"/>
            </a:rPr>
            <a:t>2.Analiza comparativă a sistemului tradițional de educație și alternativele educaționale.</a:t>
          </a:r>
          <a:endParaRPr lang="it-IT" sz="12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75043" y="2969802"/>
        <a:ext cx="3636067" cy="1900665"/>
      </dsp:txXfrm>
    </dsp:sp>
    <dsp:sp modelId="{010FD3BE-4311-4CA9-8707-D67817E4B5AA}">
      <dsp:nvSpPr>
        <dsp:cNvPr id="0" name=""/>
        <dsp:cNvSpPr/>
      </dsp:nvSpPr>
      <dsp:spPr>
        <a:xfrm>
          <a:off x="4514823" y="3127736"/>
          <a:ext cx="2927284" cy="1824942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o-RO" sz="1200" b="0" kern="1200" dirty="0">
              <a:solidFill>
                <a:schemeClr val="tx1"/>
              </a:solidFill>
              <a:latin typeface="Arial Black" pitchFamily="34" charset="0"/>
            </a:rPr>
            <a:t>1. Evaluare </a:t>
          </a:r>
        </a:p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o-RO" sz="1200" b="0" kern="1200" dirty="0">
              <a:solidFill>
                <a:schemeClr val="tx1"/>
              </a:solidFill>
              <a:latin typeface="Arial Black" pitchFamily="34" charset="0"/>
            </a:rPr>
            <a:t>2.Certificate</a:t>
          </a:r>
          <a:r>
            <a:rPr lang="en-US" sz="1200" b="0" kern="1200" dirty="0">
              <a:solidFill>
                <a:schemeClr val="tx1"/>
              </a:solidFill>
              <a:latin typeface="Arial Black" pitchFamily="34" charset="0"/>
            </a:rPr>
            <a:t> Blue Core International</a:t>
          </a:r>
          <a:r>
            <a:rPr lang="ro-RO" sz="1200" b="0" kern="1200" dirty="0">
              <a:solidFill>
                <a:schemeClr val="tx1"/>
              </a:solidFill>
              <a:latin typeface="Arial Black" pitchFamily="34" charset="0"/>
            </a:rPr>
            <a:t> </a:t>
          </a:r>
        </a:p>
        <a:p>
          <a:pPr lvl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o-RO" sz="1200" b="0" kern="1200" dirty="0">
              <a:solidFill>
                <a:schemeClr val="tx1"/>
              </a:solidFill>
              <a:latin typeface="Arial Black" pitchFamily="34" charset="0"/>
            </a:rPr>
            <a:t>3.Vizite culturale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514823" y="3127736"/>
        <a:ext cx="2927284" cy="1824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A1EDB-A43E-4B3D-9269-D3C6EEE1633B}" type="datetimeFigureOut">
              <a:rPr lang="ro-RO" smtClean="0"/>
              <a:t>08.05.2023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B2D57-55D9-4E62-8785-14E947EEFF6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213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736D5-A449-414F-B789-A85BC373552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097F4-AEC6-4788-9C0D-A07E6780037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0F315-A91D-46A2-BE66-0C6ADDF6E01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37B70-47EF-40F7-87DC-C04E948FB34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2B90-65D8-42F8-AB19-57F7F2E69A0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5A691-1DA3-4AC2-9CB6-AF8BB4E28CD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62025-B471-4072-92C9-F37DE63BD85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9429C-010C-48C3-8926-C311EA2B5B2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ECD52-85FD-402A-87E0-93CCC9D02B3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94168-D0EF-47BA-8BC0-F96BD62D8E2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A6504-154F-48A7-9AD7-8B11344BEC1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5F6A1C4-44C6-48C8-83A9-4EB19AAD861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349JT07O0Jg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www.youtube.com/watch?v=iRwDPOE9PY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O9Zo_ch2so4" TargetMode="External"/><Relationship Id="rId11" Type="http://schemas.openxmlformats.org/officeDocument/2006/relationships/hyperlink" Target="https://www.youtube.com/watch?v=me46lbQKGSU" TargetMode="External"/><Relationship Id="rId5" Type="http://schemas.openxmlformats.org/officeDocument/2006/relationships/hyperlink" Target="https://www.youtube.com/watch?v=7n2hCebmT4c" TargetMode="External"/><Relationship Id="rId10" Type="http://schemas.openxmlformats.org/officeDocument/2006/relationships/hyperlink" Target="https://www.youtube.com/watch?v=p4GEZIbRtSk" TargetMode="External"/><Relationship Id="rId4" Type="http://schemas.openxmlformats.org/officeDocument/2006/relationships/hyperlink" Target="https://www.youtube.com/watch?v=Y497aUoVvGw" TargetMode="External"/><Relationship Id="rId9" Type="http://schemas.openxmlformats.org/officeDocument/2006/relationships/hyperlink" Target="https://www.youtube.com/watch?v=ZXYW2LGrYY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ject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3" y="260350"/>
            <a:ext cx="31353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object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60350"/>
            <a:ext cx="21574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479925" y="2967038"/>
            <a:ext cx="18415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3078" y="1034574"/>
            <a:ext cx="7488832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ERASMUS+</a:t>
            </a:r>
          </a:p>
          <a:p>
            <a:pPr algn="ctr" eaLnBrk="1" hangingPunct="1">
              <a:defRPr/>
            </a:pPr>
            <a:r>
              <a:rPr lang="en-US" sz="1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KA1-EDUCAȚIE ȘCOLARĂ „CONSORȚIU  LOCAL PENTRU EDUCAȚIE DE CALITATE -  202</a:t>
            </a:r>
            <a:r>
              <a:rPr lang="ro-RO" sz="1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1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r>
              <a:rPr lang="ro-RO" sz="1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NR. 2022-1-RO01-KA121-SCH000056797</a:t>
            </a:r>
            <a:endParaRPr lang="en-US" sz="14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4" name="Picture 16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4" t="5614" r="2504" b="10455"/>
          <a:stretch>
            <a:fillRect/>
          </a:stretch>
        </p:blipFill>
        <p:spPr bwMode="auto">
          <a:xfrm>
            <a:off x="2209800" y="1773238"/>
            <a:ext cx="5016500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45360" y="5157192"/>
            <a:ext cx="8638006" cy="10618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F4 -"</a:t>
            </a:r>
            <a:r>
              <a:rPr lang="en-US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Educație</a:t>
            </a:r>
            <a:r>
              <a:rPr lang="en-US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timpurie</a:t>
            </a:r>
            <a:r>
              <a:rPr lang="en-US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”: Reggio </a:t>
            </a: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Emilia</a:t>
            </a:r>
            <a:r>
              <a:rPr lang="ro-RO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en-US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 educational approach for pre-school  </a:t>
            </a:r>
            <a:endParaRPr lang="ro-RO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ro-RO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spinea</a:t>
            </a: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Italia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o-RO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24.04.2023</a:t>
            </a:r>
            <a:r>
              <a:rPr lang="en-US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ro-RO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28.04.2023</a:t>
            </a:r>
            <a:endParaRPr lang="en-US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8002588" cy="792088"/>
          </a:xfrm>
        </p:spPr>
        <p:txBody>
          <a:bodyPr/>
          <a:lstStyle/>
          <a:p>
            <a:pPr algn="l">
              <a:lnSpc>
                <a:spcPct val="150000"/>
              </a:lnSpc>
              <a:defRPr/>
            </a:pPr>
            <a:r>
              <a:rPr lang="ro-RO" sz="2000" b="1" dirty="0" smtClean="0">
                <a:solidFill>
                  <a:srgbClr val="FF0000"/>
                </a:solidFill>
              </a:rPr>
              <a:t>                   </a:t>
            </a:r>
            <a:br>
              <a:rPr lang="ro-RO" sz="2000" b="1" dirty="0" smtClean="0">
                <a:solidFill>
                  <a:srgbClr val="FF0000"/>
                </a:solidFill>
              </a:rPr>
            </a:br>
            <a:r>
              <a:rPr lang="ro-RO" sz="2000" b="1" dirty="0" smtClean="0">
                <a:solidFill>
                  <a:srgbClr val="FF0000"/>
                </a:solidFill>
              </a:rPr>
              <a:t>                    </a:t>
            </a:r>
            <a:br>
              <a:rPr lang="ro-RO" sz="2000" b="1" dirty="0" smtClean="0">
                <a:solidFill>
                  <a:srgbClr val="FF0000"/>
                </a:solidFill>
              </a:rPr>
            </a:br>
            <a:r>
              <a:rPr lang="ro-RO" sz="2000" b="1" dirty="0">
                <a:solidFill>
                  <a:srgbClr val="FF0000"/>
                </a:solidFill>
              </a:rPr>
              <a:t/>
            </a:r>
            <a:br>
              <a:rPr lang="ro-RO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800000"/>
                </a:solidFill>
              </a:rPr>
              <a:t>Spa</a:t>
            </a:r>
            <a:r>
              <a:rPr lang="ro-RO" sz="2000" b="1" dirty="0">
                <a:solidFill>
                  <a:srgbClr val="800000"/>
                </a:solidFill>
              </a:rPr>
              <a:t>ț</a:t>
            </a:r>
            <a:r>
              <a:rPr lang="en-US" sz="2000" b="1" dirty="0" err="1">
                <a:solidFill>
                  <a:srgbClr val="800000"/>
                </a:solidFill>
              </a:rPr>
              <a:t>iul</a:t>
            </a:r>
            <a:r>
              <a:rPr lang="en-US" sz="2000" b="1" dirty="0">
                <a:solidFill>
                  <a:srgbClr val="800000"/>
                </a:solidFill>
              </a:rPr>
              <a:t> </a:t>
            </a:r>
            <a:r>
              <a:rPr lang="ro-RO" sz="2000" b="1" dirty="0">
                <a:solidFill>
                  <a:srgbClr val="800000"/>
                </a:solidFill>
              </a:rPr>
              <a:t>î</a:t>
            </a:r>
            <a:r>
              <a:rPr lang="en-US" sz="2000" b="1" dirty="0">
                <a:solidFill>
                  <a:srgbClr val="800000"/>
                </a:solidFill>
              </a:rPr>
              <a:t>n </a:t>
            </a:r>
            <a:r>
              <a:rPr lang="en-US" sz="2000" b="1" dirty="0" err="1">
                <a:solidFill>
                  <a:srgbClr val="800000"/>
                </a:solidFill>
              </a:rPr>
              <a:t>abordarea</a:t>
            </a:r>
            <a:r>
              <a:rPr lang="en-US" sz="2000" b="1" dirty="0">
                <a:solidFill>
                  <a:srgbClr val="800000"/>
                </a:solidFill>
              </a:rPr>
              <a:t> Reggio Emilia</a:t>
            </a:r>
            <a:r>
              <a:rPr lang="ro-RO" sz="2000" b="1" dirty="0" smtClean="0">
                <a:solidFill>
                  <a:srgbClr val="FF0000"/>
                </a:solidFill>
              </a:rPr>
              <a:t/>
            </a:r>
            <a:br>
              <a:rPr lang="ro-RO" sz="2000" b="1" dirty="0" smtClean="0">
                <a:solidFill>
                  <a:srgbClr val="FF0000"/>
                </a:solidFill>
              </a:rPr>
            </a:br>
            <a:r>
              <a:rPr lang="ro-RO" sz="2000" b="1" dirty="0">
                <a:solidFill>
                  <a:srgbClr val="FF0000"/>
                </a:solidFill>
              </a:rPr>
              <a:t/>
            </a:r>
            <a:br>
              <a:rPr lang="ro-RO" sz="2000" b="1" dirty="0">
                <a:solidFill>
                  <a:srgbClr val="FF0000"/>
                </a:solidFill>
              </a:rPr>
            </a:br>
            <a:r>
              <a:rPr lang="ro-RO" sz="2000" b="1" dirty="0">
                <a:solidFill>
                  <a:srgbClr val="800000"/>
                </a:solidFill>
              </a:rPr>
              <a:t/>
            </a:r>
            <a:br>
              <a:rPr lang="ro-RO" sz="2000" b="1" dirty="0">
                <a:solidFill>
                  <a:srgbClr val="800000"/>
                </a:solidFill>
              </a:rPr>
            </a:br>
            <a:r>
              <a:rPr lang="ro-RO" sz="1600" b="1" dirty="0" smtClean="0">
                <a:solidFill>
                  <a:srgbClr val="800000"/>
                </a:solidFill>
                <a:latin typeface="+mn-lt"/>
              </a:rPr>
              <a:t>-</a:t>
            </a:r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spa</a:t>
            </a:r>
            <a:r>
              <a:rPr lang="ro-RO" sz="1600" b="1" dirty="0" smtClean="0">
                <a:solidFill>
                  <a:srgbClr val="800000"/>
                </a:solidFill>
                <a:latin typeface="+mn-lt"/>
              </a:rPr>
              <a:t>ții luminoase, deschise, folosind materiale naturale;</a:t>
            </a:r>
            <a:br>
              <a:rPr lang="ro-RO" sz="1600" b="1" dirty="0" smtClean="0">
                <a:solidFill>
                  <a:srgbClr val="800000"/>
                </a:solidFill>
                <a:latin typeface="+mn-lt"/>
              </a:rPr>
            </a:br>
            <a:r>
              <a:rPr lang="ro-RO" sz="1600" b="1" dirty="0" smtClean="0">
                <a:solidFill>
                  <a:srgbClr val="800000"/>
                </a:solidFill>
                <a:latin typeface="+mn-lt"/>
              </a:rPr>
              <a:t>-sunt organizate astfel încat sa stimuleze curiozitatea și creativitatea copilului.</a:t>
            </a:r>
            <a:endParaRPr lang="en-US" sz="1600" b="1" dirty="0" smtClean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11267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2996952"/>
            <a:ext cx="3600450" cy="2481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037012" cy="2520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20713"/>
            <a:ext cx="8002587" cy="1800225"/>
          </a:xfrm>
        </p:spPr>
        <p:txBody>
          <a:bodyPr/>
          <a:lstStyle/>
          <a:p>
            <a:pPr algn="l">
              <a:lnSpc>
                <a:spcPct val="150000"/>
              </a:lnSpc>
              <a:defRPr/>
            </a:pPr>
            <a:r>
              <a:rPr lang="ro-RO" sz="2000" b="1" dirty="0" smtClean="0">
                <a:solidFill>
                  <a:srgbClr val="FF0000"/>
                </a:solidFill>
              </a:rPr>
              <a:t>                                          Materialele</a:t>
            </a:r>
            <a:br>
              <a:rPr lang="ro-RO" sz="2000" b="1" dirty="0" smtClean="0">
                <a:solidFill>
                  <a:srgbClr val="FF0000"/>
                </a:solidFill>
              </a:rPr>
            </a:br>
            <a:r>
              <a:rPr lang="ro-RO" sz="1600" b="1" dirty="0" smtClean="0">
                <a:solidFill>
                  <a:srgbClr val="800000"/>
                </a:solidFill>
                <a:latin typeface="+mn-lt"/>
              </a:rPr>
              <a:t/>
            </a:r>
            <a:br>
              <a:rPr lang="ro-RO" sz="1600" b="1" dirty="0" smtClean="0">
                <a:solidFill>
                  <a:srgbClr val="800000"/>
                </a:solidFill>
                <a:latin typeface="+mn-lt"/>
              </a:rPr>
            </a:br>
            <a:r>
              <a:rPr lang="ro-RO" sz="1600" b="1" dirty="0" smtClean="0">
                <a:solidFill>
                  <a:srgbClr val="800000"/>
                </a:solidFill>
                <a:latin typeface="+mn-lt"/>
              </a:rPr>
              <a:t>-materiale din natură (conuri, crenguțe, scoici, castane, ghinde, pietre etc);</a:t>
            </a:r>
            <a:br>
              <a:rPr lang="ro-RO" sz="1600" b="1" dirty="0" smtClean="0">
                <a:solidFill>
                  <a:srgbClr val="800000"/>
                </a:solidFill>
                <a:latin typeface="+mn-lt"/>
              </a:rPr>
            </a:br>
            <a:r>
              <a:rPr lang="ro-RO" sz="1600" b="1" dirty="0" smtClean="0">
                <a:solidFill>
                  <a:srgbClr val="800000"/>
                </a:solidFill>
                <a:latin typeface="+mn-lt"/>
              </a:rPr>
              <a:t>-materiale reciclabile cu diverse forme si texturi;</a:t>
            </a:r>
            <a:br>
              <a:rPr lang="ro-RO" sz="1600" b="1" dirty="0" smtClean="0">
                <a:solidFill>
                  <a:srgbClr val="800000"/>
                </a:solidFill>
                <a:latin typeface="+mn-lt"/>
              </a:rPr>
            </a:br>
            <a:r>
              <a:rPr lang="ro-RO" sz="1600" b="1" dirty="0" smtClean="0">
                <a:solidFill>
                  <a:srgbClr val="800000"/>
                </a:solidFill>
                <a:latin typeface="+mn-lt"/>
              </a:rPr>
              <a:t>-jucării clasice pentru joc de rol.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12291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3195055"/>
            <a:ext cx="2303611" cy="3072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813" y="2052638"/>
            <a:ext cx="2500312" cy="2752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97421"/>
            <a:ext cx="2345234" cy="3339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title"/>
          </p:nvPr>
        </p:nvSpPr>
        <p:spPr>
          <a:xfrm>
            <a:off x="468313" y="736600"/>
            <a:ext cx="8362950" cy="12096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o-RO" altLang="en-US" sz="1800" b="1" smtClean="0">
                <a:solidFill>
                  <a:srgbClr val="195941"/>
                </a:solidFill>
              </a:rPr>
              <a:t>                 </a:t>
            </a:r>
            <a:r>
              <a:rPr lang="ro-RO" altLang="en-US" sz="2400" b="1" smtClean="0">
                <a:solidFill>
                  <a:srgbClr val="195941"/>
                </a:solidFill>
              </a:rPr>
              <a:t>Ziua 1</a:t>
            </a:r>
            <a:r>
              <a:rPr lang="ro-RO" altLang="en-US" sz="1800" b="1" smtClean="0">
                <a:solidFill>
                  <a:srgbClr val="195941"/>
                </a:solidFill>
              </a:rPr>
              <a:t> </a:t>
            </a:r>
            <a:r>
              <a:rPr lang="en-US" altLang="en-US" sz="1800" b="1" smtClean="0">
                <a:solidFill>
                  <a:srgbClr val="195941"/>
                </a:solidFill>
              </a:rPr>
              <a:t>                                              </a:t>
            </a:r>
            <a:r>
              <a:rPr lang="vi-VN" altLang="en-US" sz="1600" b="1" smtClean="0">
                <a:solidFill>
                  <a:srgbClr val="800000"/>
                </a:solidFill>
              </a:rPr>
              <a:t>Istoricul educației Reggio Emilia</a:t>
            </a:r>
            <a:r>
              <a:rPr lang="ro-RO" altLang="en-US" sz="1600" b="1" smtClean="0">
                <a:solidFill>
                  <a:srgbClr val="800000"/>
                </a:solidFill>
              </a:rPr>
              <a:t/>
            </a:r>
            <a:br>
              <a:rPr lang="ro-RO" altLang="en-US" sz="1600" b="1" smtClean="0">
                <a:solidFill>
                  <a:srgbClr val="800000"/>
                </a:solidFill>
              </a:rPr>
            </a:br>
            <a:r>
              <a:rPr lang="en-US" altLang="en-US" sz="1600" b="1" smtClean="0">
                <a:solidFill>
                  <a:srgbClr val="800000"/>
                </a:solidFill>
              </a:rPr>
              <a:t>                                                              </a:t>
            </a:r>
            <a:r>
              <a:rPr lang="vi-VN" altLang="en-US" sz="1600" b="1" smtClean="0">
                <a:solidFill>
                  <a:srgbClr val="800000"/>
                </a:solidFill>
              </a:rPr>
              <a:t>Principiile de bază</a:t>
            </a:r>
            <a:br>
              <a:rPr lang="vi-VN" altLang="en-US" sz="1600" b="1" smtClean="0">
                <a:solidFill>
                  <a:srgbClr val="800000"/>
                </a:solidFill>
              </a:rPr>
            </a:br>
            <a:r>
              <a:rPr lang="en-US" altLang="en-US" sz="1600" b="1" smtClean="0">
                <a:solidFill>
                  <a:srgbClr val="800000"/>
                </a:solidFill>
              </a:rPr>
              <a:t>                                                              </a:t>
            </a:r>
            <a:r>
              <a:rPr lang="vi-VN" altLang="en-US" sz="1600" b="1" smtClean="0">
                <a:solidFill>
                  <a:srgbClr val="800000"/>
                </a:solidFill>
              </a:rPr>
              <a:t>Materiale specifice</a:t>
            </a:r>
            <a:br>
              <a:rPr lang="vi-VN" altLang="en-US" sz="1600" b="1" smtClean="0">
                <a:solidFill>
                  <a:srgbClr val="800000"/>
                </a:solidFill>
              </a:rPr>
            </a:br>
            <a:r>
              <a:rPr lang="en-US" altLang="en-US" sz="1600" b="1" smtClean="0">
                <a:solidFill>
                  <a:srgbClr val="800000"/>
                </a:solidFill>
              </a:rPr>
              <a:t>                                                      </a:t>
            </a:r>
            <a:r>
              <a:rPr lang="vi-VN" altLang="en-US" sz="1600" b="1" smtClean="0">
                <a:solidFill>
                  <a:srgbClr val="800000"/>
                </a:solidFill>
              </a:rPr>
              <a:t>Atelier practic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194"/>
          <a:stretch>
            <a:fillRect/>
          </a:stretch>
        </p:blipFill>
        <p:spPr bwMode="auto">
          <a:xfrm>
            <a:off x="633431" y="1341438"/>
            <a:ext cx="4176712" cy="4221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43" y="2780928"/>
            <a:ext cx="3863975" cy="289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6013" y="466725"/>
            <a:ext cx="574198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o-RO" altLang="en-US" sz="2400" b="1" kern="0" dirty="0">
                <a:solidFill>
                  <a:srgbClr val="195941"/>
                </a:solidFill>
                <a:latin typeface="Arial"/>
                <a:ea typeface="+mj-ea"/>
                <a:cs typeface="Arial"/>
              </a:rPr>
              <a:t>Ziua </a:t>
            </a:r>
            <a:r>
              <a:rPr lang="en-US" altLang="en-US" sz="2400" b="1" kern="0" dirty="0">
                <a:solidFill>
                  <a:srgbClr val="195941"/>
                </a:solidFill>
                <a:latin typeface="Arial"/>
                <a:ea typeface="+mj-ea"/>
                <a:cs typeface="Arial"/>
              </a:rPr>
              <a:t>2</a:t>
            </a:r>
            <a:endParaRPr lang="en-US" sz="2400" dirty="0">
              <a:solidFill>
                <a:srgbClr val="195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5292725" y="404813"/>
            <a:ext cx="35274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o-RO" altLang="en-US" sz="1600">
                <a:solidFill>
                  <a:srgbClr val="660033"/>
                </a:solidFill>
                <a:latin typeface="Arial Black" pitchFamily="34" charset="0"/>
              </a:rPr>
              <a:t>Curriculum specific</a:t>
            </a:r>
          </a:p>
          <a:p>
            <a:pPr eaLnBrk="1" hangingPunct="1">
              <a:lnSpc>
                <a:spcPct val="150000"/>
              </a:lnSpc>
            </a:pPr>
            <a:r>
              <a:rPr lang="ro-RO" altLang="en-US" sz="1600">
                <a:solidFill>
                  <a:srgbClr val="660033"/>
                </a:solidFill>
                <a:latin typeface="Arial Black" pitchFamily="34" charset="0"/>
              </a:rPr>
              <a:t>Rolul educatorului în abordarea Reggio</a:t>
            </a:r>
          </a:p>
          <a:p>
            <a:pPr eaLnBrk="1" hangingPunct="1">
              <a:lnSpc>
                <a:spcPct val="150000"/>
              </a:lnSpc>
            </a:pPr>
            <a:r>
              <a:rPr lang="ro-RO" altLang="en-US" sz="1600">
                <a:solidFill>
                  <a:srgbClr val="660033"/>
                </a:solidFill>
                <a:latin typeface="Arial Black" pitchFamily="34" charset="0"/>
              </a:rPr>
              <a:t>Rolul părinților</a:t>
            </a:r>
          </a:p>
          <a:p>
            <a:pPr eaLnBrk="1" hangingPunct="1">
              <a:lnSpc>
                <a:spcPct val="150000"/>
              </a:lnSpc>
            </a:pPr>
            <a:r>
              <a:rPr lang="ro-RO" altLang="en-US" sz="1600">
                <a:solidFill>
                  <a:srgbClr val="660033"/>
                </a:solidFill>
                <a:latin typeface="Arial Black" pitchFamily="34" charset="0"/>
              </a:rPr>
              <a:t>Activități de grup</a:t>
            </a:r>
            <a:endParaRPr lang="en-US" altLang="en-US" sz="1600">
              <a:solidFill>
                <a:srgbClr val="660033"/>
              </a:solidFill>
              <a:latin typeface="Arial Black" pitchFamily="34" charset="0"/>
            </a:endParaRPr>
          </a:p>
        </p:txBody>
      </p:sp>
      <p:pic>
        <p:nvPicPr>
          <p:cNvPr id="14340" name="Picture 2" descr="May be an image of 12 people, people studying and tab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7006" y="2491235"/>
            <a:ext cx="4609307" cy="3131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May be an image of 9 people and tab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564813"/>
            <a:ext cx="3240088" cy="4321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147050" cy="8683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400" b="1" smtClean="0">
                <a:solidFill>
                  <a:srgbClr val="195941"/>
                </a:solidFill>
              </a:rPr>
              <a:t/>
            </a:r>
            <a:br>
              <a:rPr lang="en-US" altLang="en-US" sz="2400" b="1" smtClean="0">
                <a:solidFill>
                  <a:srgbClr val="195941"/>
                </a:solidFill>
              </a:rPr>
            </a:br>
            <a:r>
              <a:rPr lang="en-US" altLang="en-US" sz="2400" b="1" smtClean="0">
                <a:solidFill>
                  <a:srgbClr val="195941"/>
                </a:solidFill>
              </a:rPr>
              <a:t/>
            </a:r>
            <a:br>
              <a:rPr lang="en-US" altLang="en-US" sz="2400" b="1" smtClean="0">
                <a:solidFill>
                  <a:srgbClr val="195941"/>
                </a:solidFill>
              </a:rPr>
            </a:br>
            <a:r>
              <a:rPr lang="ro-RO" altLang="en-US" sz="2400" b="1" smtClean="0">
                <a:solidFill>
                  <a:srgbClr val="195941"/>
                </a:solidFill>
              </a:rPr>
              <a:t>                Ziua </a:t>
            </a:r>
            <a:r>
              <a:rPr lang="en-US" altLang="en-US" sz="2400" b="1" smtClean="0">
                <a:solidFill>
                  <a:srgbClr val="195941"/>
                </a:solidFill>
              </a:rPr>
              <a:t>3                     </a:t>
            </a:r>
            <a:r>
              <a:rPr lang="ro-RO" altLang="en-US" sz="1600" smtClean="0">
                <a:solidFill>
                  <a:srgbClr val="660033"/>
                </a:solidFill>
                <a:latin typeface="Arial Black" pitchFamily="34" charset="0"/>
              </a:rPr>
              <a:t>Modalități de lucru</a:t>
            </a:r>
            <a:br>
              <a:rPr lang="ro-RO" altLang="en-US" sz="1600" smtClean="0">
                <a:solidFill>
                  <a:srgbClr val="660033"/>
                </a:solidFill>
                <a:latin typeface="Arial Black" pitchFamily="34" charset="0"/>
              </a:rPr>
            </a:br>
            <a:r>
              <a:rPr lang="ro-RO" altLang="en-US" sz="1600" smtClean="0">
                <a:solidFill>
                  <a:srgbClr val="660033"/>
                </a:solidFill>
                <a:latin typeface="Arial Black" pitchFamily="34" charset="0"/>
              </a:rPr>
              <a:t>                                                              Amenajarea spațiului    </a:t>
            </a:r>
            <a:br>
              <a:rPr lang="ro-RO" altLang="en-US" sz="1600" smtClean="0">
                <a:solidFill>
                  <a:srgbClr val="660033"/>
                </a:solidFill>
                <a:latin typeface="Arial Black" pitchFamily="34" charset="0"/>
              </a:rPr>
            </a:br>
            <a:r>
              <a:rPr lang="en-US" altLang="en-US" sz="1600" smtClean="0">
                <a:solidFill>
                  <a:srgbClr val="660033"/>
                </a:solidFill>
                <a:latin typeface="Arial Black" pitchFamily="34" charset="0"/>
              </a:rPr>
              <a:t>                 </a:t>
            </a:r>
            <a:r>
              <a:rPr lang="ro-RO" altLang="en-US" sz="1600" smtClean="0">
                <a:solidFill>
                  <a:srgbClr val="660033"/>
                </a:solidFill>
                <a:latin typeface="Arial Black" pitchFamily="34" charset="0"/>
              </a:rPr>
              <a:t>                                                      </a:t>
            </a:r>
            <a:r>
              <a:rPr lang="en-US" altLang="en-US" sz="1600" smtClean="0">
                <a:solidFill>
                  <a:srgbClr val="660033"/>
                </a:solidFill>
                <a:latin typeface="Arial Black" pitchFamily="34" charset="0"/>
              </a:rPr>
              <a:t> 100 de limbaje ale copilului                                                                                             </a:t>
            </a:r>
            <a:br>
              <a:rPr lang="en-US" altLang="en-US" sz="1600" smtClean="0">
                <a:solidFill>
                  <a:srgbClr val="660033"/>
                </a:solidFill>
                <a:latin typeface="Arial Black" pitchFamily="34" charset="0"/>
              </a:rPr>
            </a:br>
            <a:endParaRPr lang="en-US" altLang="en-US" sz="1600" smtClean="0">
              <a:solidFill>
                <a:srgbClr val="660033"/>
              </a:solidFill>
            </a:endParaRPr>
          </a:p>
        </p:txBody>
      </p:sp>
      <p:pic>
        <p:nvPicPr>
          <p:cNvPr id="15363" name="Picture 5" descr="May be an image of 4 people and flow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616" y="1628800"/>
            <a:ext cx="3416300" cy="4370387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364" name="Picture 7" descr="May be an image of 7 people, people studying, table and tex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9242" y="2204864"/>
            <a:ext cx="3357671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2275" y="620713"/>
            <a:ext cx="51657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o-RO" altLang="en-US" sz="2400" b="1" kern="0" dirty="0">
                <a:solidFill>
                  <a:srgbClr val="195941"/>
                </a:solidFill>
                <a:latin typeface="Arial"/>
                <a:ea typeface="+mj-ea"/>
                <a:cs typeface="Arial"/>
              </a:rPr>
              <a:t>Ziua </a:t>
            </a:r>
            <a:r>
              <a:rPr lang="en-US" altLang="en-US" sz="2400" b="1" kern="0" dirty="0">
                <a:solidFill>
                  <a:srgbClr val="195941"/>
                </a:solidFill>
                <a:latin typeface="Arial"/>
                <a:ea typeface="+mj-ea"/>
                <a:cs typeface="Arial"/>
              </a:rPr>
              <a:t>4</a:t>
            </a:r>
            <a:endParaRPr lang="en-US" sz="2400" dirty="0">
              <a:solidFill>
                <a:srgbClr val="195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3924300" y="620713"/>
            <a:ext cx="4949825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1600" b="1" dirty="0">
                <a:solidFill>
                  <a:srgbClr val="660033"/>
                </a:solidFill>
                <a:latin typeface="+mn-lt"/>
              </a:rPr>
              <a:t> </a:t>
            </a:r>
            <a:r>
              <a:rPr lang="ro-RO" altLang="en-US" sz="1600" b="1" dirty="0">
                <a:solidFill>
                  <a:srgbClr val="660033"/>
                </a:solidFill>
                <a:latin typeface="+mn-lt"/>
              </a:rPr>
              <a:t>P</a:t>
            </a:r>
            <a:r>
              <a:rPr lang="it-IT" altLang="en-US" sz="1600" b="1" dirty="0">
                <a:solidFill>
                  <a:srgbClr val="660033"/>
                </a:solidFill>
                <a:latin typeface="+mn-lt"/>
              </a:rPr>
              <a:t>unctele </a:t>
            </a:r>
            <a:r>
              <a:rPr lang="ro-RO" altLang="en-US" sz="1600" b="1" dirty="0" smtClean="0">
                <a:solidFill>
                  <a:srgbClr val="660033"/>
                </a:solidFill>
                <a:latin typeface="+mn-lt"/>
              </a:rPr>
              <a:t>tari/ puncte </a:t>
            </a:r>
            <a:r>
              <a:rPr lang="it-IT" altLang="en-US" sz="1600" b="1" dirty="0" smtClean="0">
                <a:solidFill>
                  <a:srgbClr val="660033"/>
                </a:solidFill>
                <a:latin typeface="+mn-lt"/>
              </a:rPr>
              <a:t>slabe </a:t>
            </a:r>
            <a:r>
              <a:rPr lang="it-IT" altLang="en-US" sz="1600" b="1" dirty="0">
                <a:solidFill>
                  <a:srgbClr val="660033"/>
                </a:solidFill>
                <a:latin typeface="+mn-lt"/>
              </a:rPr>
              <a:t>ale abordării Reggio Emilia</a:t>
            </a:r>
            <a:r>
              <a:rPr lang="en-US" altLang="en-US" sz="1600" b="1" dirty="0">
                <a:solidFill>
                  <a:srgbClr val="660033"/>
                </a:solidFill>
                <a:latin typeface="+mn-lt"/>
              </a:rPr>
              <a:t>                                     </a:t>
            </a:r>
            <a:endParaRPr lang="ro-RO" altLang="en-US" sz="1600" b="1" dirty="0" smtClean="0">
              <a:solidFill>
                <a:srgbClr val="660033"/>
              </a:solidFill>
              <a:latin typeface="+mn-lt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ro-RO" altLang="en-US" sz="1600" b="1" dirty="0" smtClean="0">
                <a:solidFill>
                  <a:srgbClr val="660033"/>
                </a:solidFill>
                <a:latin typeface="+mn-lt"/>
              </a:rPr>
              <a:t>A</a:t>
            </a:r>
            <a:r>
              <a:rPr lang="vi-VN" altLang="en-US" sz="1600" b="1" dirty="0">
                <a:solidFill>
                  <a:srgbClr val="660033"/>
                </a:solidFill>
                <a:latin typeface="+mn-lt"/>
              </a:rPr>
              <a:t>naliză comparativă a sistemului tradițional de educație și</a:t>
            </a:r>
            <a:r>
              <a:rPr lang="en-US" altLang="en-US" sz="1600" b="1" dirty="0">
                <a:solidFill>
                  <a:srgbClr val="660033"/>
                </a:solidFill>
                <a:latin typeface="+mn-lt"/>
              </a:rPr>
              <a:t> </a:t>
            </a:r>
            <a:r>
              <a:rPr lang="ro-RO" altLang="en-US" sz="1600" b="1" dirty="0" smtClean="0">
                <a:solidFill>
                  <a:srgbClr val="660033"/>
                </a:solidFill>
                <a:latin typeface="+mn-lt"/>
              </a:rPr>
              <a:t>a </a:t>
            </a:r>
            <a:r>
              <a:rPr lang="en-US" altLang="en-US" sz="1600" b="1" dirty="0" err="1" smtClean="0">
                <a:solidFill>
                  <a:srgbClr val="660033"/>
                </a:solidFill>
                <a:latin typeface="+mn-lt"/>
              </a:rPr>
              <a:t>alternativelor</a:t>
            </a:r>
            <a:r>
              <a:rPr lang="en-US" altLang="en-US" sz="1600" b="1" dirty="0" smtClean="0">
                <a:solidFill>
                  <a:srgbClr val="660033"/>
                </a:solidFill>
                <a:latin typeface="+mn-lt"/>
              </a:rPr>
              <a:t> </a:t>
            </a:r>
            <a:r>
              <a:rPr lang="en-US" altLang="en-US" sz="1600" b="1" dirty="0" err="1">
                <a:solidFill>
                  <a:srgbClr val="660033"/>
                </a:solidFill>
                <a:latin typeface="+mn-lt"/>
              </a:rPr>
              <a:t>educationale</a:t>
            </a:r>
            <a:endParaRPr lang="en-US" altLang="en-US" sz="1600" b="1" dirty="0">
              <a:solidFill>
                <a:srgbClr val="660033"/>
              </a:solidFill>
              <a:latin typeface="+mn-lt"/>
            </a:endParaRPr>
          </a:p>
        </p:txBody>
      </p:sp>
      <p:pic>
        <p:nvPicPr>
          <p:cNvPr id="16388" name="Picture 2" descr="May be an image of 7 people, people studying, table and text that says 'KIZILELMAAPS'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08808"/>
            <a:ext cx="3311078" cy="4366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3832" y="2691174"/>
            <a:ext cx="4370388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6013" y="620713"/>
            <a:ext cx="574198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o-RO" altLang="en-US" sz="2400" b="1" kern="0" dirty="0">
                <a:solidFill>
                  <a:srgbClr val="195941"/>
                </a:solidFill>
                <a:latin typeface="Arial"/>
                <a:ea typeface="+mj-ea"/>
                <a:cs typeface="Arial"/>
              </a:rPr>
              <a:t>          Ziua </a:t>
            </a:r>
            <a:r>
              <a:rPr lang="en-US" altLang="en-US" sz="2400" b="1" kern="0" dirty="0">
                <a:solidFill>
                  <a:srgbClr val="195941"/>
                </a:solidFill>
                <a:latin typeface="Arial"/>
                <a:ea typeface="+mj-ea"/>
                <a:cs typeface="Arial"/>
              </a:rPr>
              <a:t>5</a:t>
            </a:r>
            <a:endParaRPr lang="en-US" sz="2400" dirty="0">
              <a:solidFill>
                <a:srgbClr val="195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419475" y="333375"/>
            <a:ext cx="4679950" cy="166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12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o-RO" altLang="en-US" sz="1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altLang="en-US" sz="1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naliză comparativă a sistemului tradițional de educație și</a:t>
            </a:r>
            <a:r>
              <a:rPr lang="en-US" altLang="en-US" sz="1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1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14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alternativelor</a:t>
            </a:r>
            <a:r>
              <a:rPr lang="en-US" altLang="en-US" sz="1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educationale</a:t>
            </a:r>
            <a:endParaRPr lang="en-US" altLang="en-US" sz="1400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1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Evaluare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1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1400" b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Vizite </a:t>
            </a:r>
            <a:r>
              <a:rPr lang="ro-RO" altLang="en-US" sz="1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culturale</a:t>
            </a:r>
          </a:p>
        </p:txBody>
      </p:sp>
      <p:pic>
        <p:nvPicPr>
          <p:cNvPr id="17412" name="Picture 2" descr="May be an image of 13 people, people studying and text that says 'MA APS'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204863"/>
            <a:ext cx="4032250" cy="3772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204862"/>
            <a:ext cx="3998610" cy="3872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1050" y="549275"/>
            <a:ext cx="2592388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b="1" kern="0" dirty="0">
                <a:solidFill>
                  <a:srgbClr val="195941"/>
                </a:solidFill>
                <a:latin typeface="Arial Black" panose="020B0A04020102020204" pitchFamily="34" charset="0"/>
                <a:cs typeface="Arial"/>
              </a:rPr>
              <a:t>     </a:t>
            </a:r>
            <a:r>
              <a:rPr lang="en-US" sz="1600" b="1" kern="0" dirty="0" err="1">
                <a:solidFill>
                  <a:srgbClr val="195941"/>
                </a:solidFill>
                <a:latin typeface="Arial Black" panose="020B0A04020102020204" pitchFamily="34" charset="0"/>
                <a:cs typeface="Arial"/>
              </a:rPr>
              <a:t>Vizite</a:t>
            </a:r>
            <a:r>
              <a:rPr lang="en-US" sz="1600" b="1" kern="0" dirty="0">
                <a:solidFill>
                  <a:srgbClr val="195941"/>
                </a:solidFill>
                <a:latin typeface="Arial Black" panose="020B0A04020102020204" pitchFamily="34" charset="0"/>
                <a:cs typeface="Arial"/>
              </a:rPr>
              <a:t>    </a:t>
            </a:r>
            <a:r>
              <a:rPr lang="en-US" sz="1600" b="1" kern="0" dirty="0" err="1">
                <a:solidFill>
                  <a:srgbClr val="195941"/>
                </a:solidFill>
                <a:latin typeface="Arial Black" panose="020B0A04020102020204" pitchFamily="34" charset="0"/>
                <a:cs typeface="Arial"/>
              </a:rPr>
              <a:t>culturale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65425" y="941388"/>
            <a:ext cx="136842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b="1" kern="0" dirty="0">
                <a:solidFill>
                  <a:srgbClr val="195941"/>
                </a:solidFill>
                <a:latin typeface="Arial"/>
                <a:cs typeface="Arial"/>
              </a:rPr>
              <a:t>VENE</a:t>
            </a:r>
            <a:r>
              <a:rPr lang="ro-RO" altLang="en-US" b="1" kern="0" dirty="0">
                <a:solidFill>
                  <a:srgbClr val="195941"/>
                </a:solidFill>
                <a:latin typeface="Arial"/>
                <a:cs typeface="Arial"/>
              </a:rPr>
              <a:t>Ț</a:t>
            </a:r>
            <a:r>
              <a:rPr lang="en-US" altLang="en-US" b="1" kern="0" dirty="0">
                <a:solidFill>
                  <a:srgbClr val="195941"/>
                </a:solidFill>
                <a:latin typeface="Arial"/>
                <a:cs typeface="Arial"/>
              </a:rPr>
              <a:t>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6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646238"/>
            <a:ext cx="3235325" cy="4440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528656"/>
            <a:ext cx="2160587" cy="287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2182812" cy="2909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075" y="1484313"/>
            <a:ext cx="3375025" cy="4498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549275"/>
            <a:ext cx="4352925" cy="244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775" y="3068638"/>
            <a:ext cx="2592388" cy="3455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549275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kern="0" dirty="0" smtClean="0">
                <a:solidFill>
                  <a:srgbClr val="195941"/>
                </a:solidFill>
                <a:latin typeface="Arial"/>
                <a:cs typeface="Arial"/>
              </a:rPr>
              <a:t>VERONA</a:t>
            </a:r>
            <a:r>
              <a:rPr lang="ro-RO" b="1" kern="0" dirty="0">
                <a:solidFill>
                  <a:srgbClr val="195941"/>
                </a:solidFill>
                <a:latin typeface="Arial"/>
                <a:cs typeface="Arial"/>
              </a:rPr>
              <a:t> </a:t>
            </a:r>
            <a:r>
              <a:rPr lang="ro-RO" b="1" kern="0" dirty="0" smtClean="0">
                <a:solidFill>
                  <a:srgbClr val="195941"/>
                </a:solidFill>
                <a:latin typeface="Arial"/>
                <a:cs typeface="Arial"/>
              </a:rPr>
              <a:t>                                    PADOVA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411288"/>
            <a:ext cx="3527425" cy="4681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334519" cy="4446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i="1" dirty="0" smtClean="0">
                <a:solidFill>
                  <a:srgbClr val="663300"/>
                </a:solidFill>
              </a:rPr>
              <a:t/>
            </a:r>
            <a:br>
              <a:rPr lang="ro-RO" b="1" i="1" dirty="0" smtClean="0">
                <a:solidFill>
                  <a:srgbClr val="663300"/>
                </a:solidFill>
              </a:rPr>
            </a:br>
            <a:r>
              <a:rPr lang="vi-VN" b="1" i="1" dirty="0" smtClean="0">
                <a:solidFill>
                  <a:srgbClr val="663300"/>
                </a:solidFill>
              </a:rPr>
              <a:t>Obiectivul </a:t>
            </a:r>
            <a:r>
              <a:rPr lang="vi-VN" b="1" i="1" dirty="0">
                <a:solidFill>
                  <a:srgbClr val="663300"/>
                </a:solidFill>
              </a:rPr>
              <a:t>cursului:</a:t>
            </a:r>
            <a:r>
              <a:rPr lang="vi-VN" dirty="0">
                <a:solidFill>
                  <a:srgbClr val="1E4649"/>
                </a:solidFill>
              </a:rPr>
              <a:t/>
            </a:r>
            <a:br>
              <a:rPr lang="vi-VN" dirty="0">
                <a:solidFill>
                  <a:srgbClr val="1E4649"/>
                </a:solidFill>
              </a:rPr>
            </a:b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1" i="1" dirty="0">
                <a:solidFill>
                  <a:srgbClr val="1E4649"/>
                </a:solidFill>
              </a:rPr>
              <a:t>Reconfigurarea</a:t>
            </a:r>
            <a:r>
              <a:rPr lang="ro-RO" b="1" i="1" dirty="0">
                <a:solidFill>
                  <a:srgbClr val="1E4649"/>
                </a:solidFill>
              </a:rPr>
              <a:t> </a:t>
            </a:r>
            <a:r>
              <a:rPr lang="vi-VN" b="1" i="1" dirty="0">
                <a:solidFill>
                  <a:srgbClr val="1E4649"/>
                </a:solidFill>
              </a:rPr>
              <a:t>parteneriatului educațional între copii-  familii-gradiniț</a:t>
            </a:r>
            <a:r>
              <a:rPr lang="ro-RO" b="1" i="1" dirty="0">
                <a:solidFill>
                  <a:srgbClr val="1E4649"/>
                </a:solidFill>
              </a:rPr>
              <a:t>ă </a:t>
            </a:r>
            <a:r>
              <a:rPr lang="vi-VN" b="1" i="1" dirty="0">
                <a:solidFill>
                  <a:srgbClr val="1E4649"/>
                </a:solidFill>
              </a:rPr>
              <a:t>comunitate prin  aplicarea de tehnici moderne în  educația timpurie identificate de cei </a:t>
            </a:r>
            <a:r>
              <a:rPr lang="ro-RO" b="1" i="1" dirty="0">
                <a:solidFill>
                  <a:srgbClr val="1E4649"/>
                </a:solidFill>
              </a:rPr>
              <a:t>8</a:t>
            </a:r>
            <a:r>
              <a:rPr lang="vi-VN" b="1" i="1" dirty="0">
                <a:solidFill>
                  <a:srgbClr val="1E4649"/>
                </a:solidFill>
              </a:rPr>
              <a:t>  participanți în context European.</a:t>
            </a:r>
            <a:endParaRPr lang="vi-VN" dirty="0">
              <a:solidFill>
                <a:srgbClr val="1E4649"/>
              </a:solidFill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414559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975" y="692150"/>
            <a:ext cx="38877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195941"/>
                </a:solidFill>
                <a:latin typeface="Arial"/>
                <a:cs typeface="Arial"/>
              </a:rPr>
              <a:t>  INSULELE MURANO </a:t>
            </a:r>
            <a:r>
              <a:rPr lang="ro-RO" b="1" kern="0" dirty="0" smtClean="0">
                <a:solidFill>
                  <a:srgbClr val="195941"/>
                </a:solidFill>
                <a:latin typeface="Arial"/>
                <a:cs typeface="Arial"/>
              </a:rPr>
              <a:t>ȘI </a:t>
            </a:r>
            <a:r>
              <a:rPr lang="en-US" b="1" kern="0" dirty="0" smtClean="0">
                <a:solidFill>
                  <a:srgbClr val="195941"/>
                </a:solidFill>
                <a:latin typeface="Arial"/>
                <a:cs typeface="Arial"/>
              </a:rPr>
              <a:t>BURANO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3290887" cy="438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9788" y="1412875"/>
            <a:ext cx="3236912" cy="4316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016000"/>
            <a:ext cx="3617913" cy="482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035050"/>
            <a:ext cx="3617913" cy="4824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3190813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096344" cy="4122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/>
          <p:cNvSpPr/>
          <p:nvPr/>
        </p:nvSpPr>
        <p:spPr>
          <a:xfrm>
            <a:off x="1908175" y="620713"/>
            <a:ext cx="4895850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336B2F"/>
                </a:solidFill>
                <a:latin typeface="Arial Black" panose="020B0A04020102020204" pitchFamily="34" charset="0"/>
              </a:rPr>
              <a:t>Experien</a:t>
            </a:r>
            <a:r>
              <a:rPr lang="ro-RO" b="1" dirty="0">
                <a:solidFill>
                  <a:srgbClr val="336B2F"/>
                </a:solidFill>
                <a:latin typeface="Arial Black" panose="020B0A04020102020204" pitchFamily="34" charset="0"/>
              </a:rPr>
              <a:t>ț</a:t>
            </a:r>
            <a:r>
              <a:rPr lang="en-US" b="1" dirty="0">
                <a:solidFill>
                  <a:srgbClr val="336B2F"/>
                </a:solidFill>
                <a:latin typeface="Arial Black" panose="020B0A04020102020204" pitchFamily="34" charset="0"/>
              </a:rPr>
              <a:t>a Erasmus +</a:t>
            </a:r>
          </a:p>
        </p:txBody>
      </p:sp>
      <p:pic>
        <p:nvPicPr>
          <p:cNvPr id="29699" name="object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689600"/>
            <a:ext cx="31353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object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5734050"/>
            <a:ext cx="21574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27088" y="2133600"/>
            <a:ext cx="76327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</a:rPr>
              <a:t>experien</a:t>
            </a:r>
            <a:r>
              <a:rPr lang="ro-RO" sz="2000" b="1" dirty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</a:rPr>
              <a:t>ță</a:t>
            </a:r>
            <a:r>
              <a:rPr lang="en-US" sz="2000" b="1" dirty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</a:rPr>
              <a:t>unic</a:t>
            </a:r>
            <a:r>
              <a:rPr lang="ro-RO" sz="2000" b="1" dirty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</a:rPr>
              <a:t>ă de dezvoltare </a:t>
            </a:r>
            <a:r>
              <a:rPr lang="ro-RO" sz="2000" b="1" dirty="0" smtClean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</a:rPr>
              <a:t>personală </a:t>
            </a:r>
            <a:r>
              <a:rPr lang="ro-RO" sz="2000" b="1" dirty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</a:rPr>
              <a:t>și profesionala</a:t>
            </a:r>
            <a:r>
              <a:rPr lang="en-US" sz="2000" b="1" dirty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</a:rPr>
              <a:t>;</a:t>
            </a:r>
            <a:endParaRPr lang="ro-RO" sz="2000" b="1" dirty="0">
              <a:ln w="1905">
                <a:solidFill>
                  <a:srgbClr val="336B2F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endParaRPr lang="ro-RO" sz="2000" b="1" dirty="0">
              <a:ln w="1905">
                <a:solidFill>
                  <a:srgbClr val="336B2F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o-RO" sz="2000" b="1" dirty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</a:rPr>
              <a:t> oportunitate de facilitare a relațiilor interpersonale</a:t>
            </a:r>
            <a:r>
              <a:rPr lang="en-US" sz="2000" b="1" dirty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</a:rPr>
              <a:t>;</a:t>
            </a:r>
            <a:endParaRPr lang="ro-RO" sz="2000" b="1" dirty="0">
              <a:ln w="1905">
                <a:solidFill>
                  <a:srgbClr val="336B2F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endParaRPr lang="ro-RO" sz="2000" b="1" dirty="0">
              <a:ln w="1905">
                <a:solidFill>
                  <a:srgbClr val="336B2F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o-RO" sz="2000" b="1" dirty="0" smtClean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</a:rPr>
              <a:t>îmbunătățirea abilităților </a:t>
            </a:r>
            <a:r>
              <a:rPr lang="ro-RO" sz="2000" b="1" dirty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</a:rPr>
              <a:t>lingvi</a:t>
            </a:r>
            <a:r>
              <a:rPr lang="en-US" sz="2000" b="1" dirty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</a:rPr>
              <a:t>s</a:t>
            </a:r>
            <a:r>
              <a:rPr lang="ro-RO" sz="2000" b="1" dirty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</a:rPr>
              <a:t>tice</a:t>
            </a:r>
            <a:r>
              <a:rPr lang="en-US" sz="2000" b="1" dirty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</a:rPr>
              <a:t>;</a:t>
            </a:r>
            <a:endParaRPr lang="ro-RO" sz="2000" b="1" dirty="0">
              <a:ln w="1905">
                <a:solidFill>
                  <a:srgbClr val="336B2F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endParaRPr lang="ro-RO" sz="2000" b="1" dirty="0">
              <a:ln w="1905">
                <a:solidFill>
                  <a:srgbClr val="336B2F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o-RO" sz="2000" b="1" dirty="0" smtClean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</a:rPr>
              <a:t>posibilitate </a:t>
            </a:r>
            <a:r>
              <a:rPr lang="ro-RO" sz="2000" b="1" dirty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</a:rPr>
              <a:t>de a cunoaște </a:t>
            </a:r>
            <a:r>
              <a:rPr lang="ro-RO" sz="2000" b="1" dirty="0" smtClean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</a:rPr>
              <a:t>tradiții </a:t>
            </a:r>
            <a:r>
              <a:rPr lang="ro-RO" sz="2000" b="1" dirty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</a:rPr>
              <a:t>și obiceiuri ale altor </a:t>
            </a:r>
            <a:r>
              <a:rPr lang="ro-RO" sz="2000" b="1" dirty="0" smtClean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</a:rPr>
              <a:t>țări</a:t>
            </a:r>
            <a:r>
              <a:rPr lang="ro-RO" sz="2000" b="1" dirty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ro-RO" sz="2000" b="1" dirty="0">
              <a:ln w="1905">
                <a:solidFill>
                  <a:srgbClr val="336B2F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/>
          <p:cNvSpPr/>
          <p:nvPr/>
        </p:nvSpPr>
        <p:spPr>
          <a:xfrm>
            <a:off x="1908175" y="620713"/>
            <a:ext cx="4895850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b="1" dirty="0" smtClean="0">
                <a:solidFill>
                  <a:srgbClr val="336B2F"/>
                </a:solidFill>
                <a:latin typeface="Arial Black" panose="020B0A04020102020204" pitchFamily="34" charset="0"/>
              </a:rPr>
              <a:t>RESURSE </a:t>
            </a:r>
            <a:endParaRPr lang="en-US" b="1" dirty="0">
              <a:solidFill>
                <a:srgbClr val="336B2F"/>
              </a:solidFill>
              <a:latin typeface="Arial Black" panose="020B0A04020102020204" pitchFamily="34" charset="0"/>
            </a:endParaRPr>
          </a:p>
        </p:txBody>
      </p:sp>
      <p:pic>
        <p:nvPicPr>
          <p:cNvPr id="29699" name="object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689600"/>
            <a:ext cx="31353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object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5734050"/>
            <a:ext cx="21574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27088" y="2133600"/>
            <a:ext cx="76327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o-RO" sz="2000" b="1" dirty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</a:rPr>
              <a:t>. </a:t>
            </a:r>
            <a:r>
              <a:rPr lang="ro-RO" sz="2000" b="1" dirty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  <a:hlinkClick r:id="rId4"/>
              </a:rPr>
              <a:t>https://</a:t>
            </a:r>
            <a:r>
              <a:rPr lang="ro-RO" sz="2000" b="1" dirty="0" smtClean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  <a:hlinkClick r:id="rId4"/>
              </a:rPr>
              <a:t>www.youtube.com/watch?v=Y497aUoVvGw</a:t>
            </a:r>
            <a:endParaRPr lang="ro-RO" sz="2000" b="1" dirty="0" smtClean="0">
              <a:ln w="1905">
                <a:solidFill>
                  <a:srgbClr val="336B2F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o-RO" sz="2000" b="1" dirty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  <a:hlinkClick r:id="rId5"/>
              </a:rPr>
              <a:t>https://</a:t>
            </a:r>
            <a:r>
              <a:rPr lang="ro-RO" sz="2000" b="1" dirty="0" smtClean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  <a:hlinkClick r:id="rId5"/>
              </a:rPr>
              <a:t>www.youtube.com/watch?v=7n2hCebmT4c</a:t>
            </a:r>
            <a:endParaRPr lang="ro-RO" sz="2000" b="1" dirty="0" smtClean="0">
              <a:ln w="1905">
                <a:solidFill>
                  <a:srgbClr val="336B2F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o-RO" sz="2000" b="1" dirty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  <a:hlinkClick r:id="rId5"/>
              </a:rPr>
              <a:t>https://</a:t>
            </a:r>
            <a:r>
              <a:rPr lang="ro-RO" sz="2000" b="1" dirty="0" smtClean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  <a:hlinkClick r:id="rId5"/>
              </a:rPr>
              <a:t>www.youtube.com/watch?v=7n2hCebmT4c</a:t>
            </a:r>
            <a:endParaRPr lang="ro-RO" sz="2000" b="1" dirty="0" smtClean="0">
              <a:ln w="1905">
                <a:solidFill>
                  <a:srgbClr val="336B2F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o-RO" sz="2000" b="1" dirty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  <a:hlinkClick r:id="rId6"/>
              </a:rPr>
              <a:t>https://</a:t>
            </a:r>
            <a:r>
              <a:rPr lang="ro-RO" sz="2000" b="1" dirty="0" smtClean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  <a:hlinkClick r:id="rId6"/>
              </a:rPr>
              <a:t>www.youtube.com/watch?v=O9Zo_ch2so4</a:t>
            </a:r>
            <a:endParaRPr lang="ro-RO" sz="2000" b="1" dirty="0" smtClean="0">
              <a:ln w="1905">
                <a:solidFill>
                  <a:srgbClr val="336B2F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o-RO" sz="2000" b="1" dirty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  <a:hlinkClick r:id="rId7"/>
              </a:rPr>
              <a:t>https://</a:t>
            </a:r>
            <a:r>
              <a:rPr lang="ro-RO" sz="2000" b="1" dirty="0" smtClean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  <a:hlinkClick r:id="rId7"/>
              </a:rPr>
              <a:t>www.youtube.com/watch?v=iRwDPOE9PYg</a:t>
            </a:r>
            <a:endParaRPr lang="ro-RO" sz="2000" b="1" dirty="0" smtClean="0">
              <a:ln w="1905">
                <a:solidFill>
                  <a:srgbClr val="336B2F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o-RO" sz="2000" b="1" dirty="0" smtClean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  <a:hlinkClick r:id="rId8"/>
              </a:rPr>
              <a:t>https</a:t>
            </a:r>
            <a:r>
              <a:rPr lang="ro-RO" sz="2000" b="1" dirty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  <a:hlinkClick r:id="rId8"/>
              </a:rPr>
              <a:t>://</a:t>
            </a:r>
            <a:r>
              <a:rPr lang="ro-RO" sz="2000" b="1" dirty="0" smtClean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  <a:hlinkClick r:id="rId8"/>
              </a:rPr>
              <a:t>www.youtube.com/watch?v=349JT07O0Jg</a:t>
            </a:r>
            <a:endParaRPr lang="ro-RO" sz="2000" b="1" dirty="0">
              <a:ln w="1905">
                <a:solidFill>
                  <a:srgbClr val="336B2F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o-RO" sz="2000" b="1" dirty="0" smtClean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  <a:hlinkClick r:id="rId9"/>
              </a:rPr>
              <a:t>https</a:t>
            </a:r>
            <a:r>
              <a:rPr lang="ro-RO" sz="2000" b="1" dirty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  <a:hlinkClick r:id="rId9"/>
              </a:rPr>
              <a:t>://</a:t>
            </a:r>
            <a:r>
              <a:rPr lang="ro-RO" sz="2000" b="1" dirty="0" smtClean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  <a:hlinkClick r:id="rId9"/>
              </a:rPr>
              <a:t>www.youtube.com/watch?v=ZXYW2LGrYYA</a:t>
            </a:r>
            <a:endParaRPr lang="ro-RO" sz="2000" b="1" dirty="0" smtClean="0">
              <a:ln w="1905">
                <a:solidFill>
                  <a:srgbClr val="336B2F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o-RO" sz="2000" b="1" dirty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  <a:hlinkClick r:id="rId10"/>
              </a:rPr>
              <a:t>https://</a:t>
            </a:r>
            <a:r>
              <a:rPr lang="ro-RO" sz="2000" b="1" dirty="0" smtClean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  <a:hlinkClick r:id="rId10"/>
              </a:rPr>
              <a:t>www.youtube.com/watch?v=p4GEZIbRtSk</a:t>
            </a:r>
            <a:endParaRPr lang="ro-RO" sz="2000" b="1" dirty="0" smtClean="0">
              <a:ln w="1905">
                <a:solidFill>
                  <a:srgbClr val="336B2F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o-RO" sz="2000" b="1" dirty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  <a:hlinkClick r:id="rId11"/>
              </a:rPr>
              <a:t>https://</a:t>
            </a:r>
            <a:r>
              <a:rPr lang="ro-RO" sz="2000" b="1" dirty="0" smtClean="0">
                <a:ln w="1905">
                  <a:solidFill>
                    <a:srgbClr val="336B2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rial" panose="020B0604020202020204" pitchFamily="34" charset="0"/>
                <a:hlinkClick r:id="rId11"/>
              </a:rPr>
              <a:t>www.youtube.com/watch?v=me46lbQKGSU</a:t>
            </a:r>
            <a:endParaRPr lang="ro-RO" sz="2000" b="1" dirty="0" smtClean="0">
              <a:ln w="1905">
                <a:solidFill>
                  <a:srgbClr val="336B2F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05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PARTICIPANȚI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endParaRPr lang="ro-RO" sz="1600" b="1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vi-VN" sz="1600" b="1" dirty="0" smtClean="0"/>
              <a:t>Bulgaru Agnesa</a:t>
            </a:r>
            <a:r>
              <a:rPr lang="ro-RO" sz="1600" b="1" dirty="0" smtClean="0"/>
              <a:t>, </a:t>
            </a:r>
            <a:r>
              <a:rPr lang="ro-RO" sz="1600" b="1" dirty="0"/>
              <a:t>p</a:t>
            </a:r>
            <a:r>
              <a:rPr lang="ro-RO" sz="1600" b="1" dirty="0" smtClean="0"/>
              <a:t>rof </a:t>
            </a:r>
            <a:r>
              <a:rPr lang="ro-RO" sz="1600" b="1" dirty="0"/>
              <a:t>. </a:t>
            </a:r>
            <a:r>
              <a:rPr lang="ro-RO" sz="1600" b="1" dirty="0" smtClean="0"/>
              <a:t>înv</a:t>
            </a:r>
            <a:r>
              <a:rPr lang="ro-RO" sz="1600" b="1" dirty="0"/>
              <a:t>. </a:t>
            </a:r>
            <a:r>
              <a:rPr lang="ro-RO" sz="1600" b="1" dirty="0" smtClean="0"/>
              <a:t>preșcolar, </a:t>
            </a:r>
            <a:r>
              <a:rPr lang="vi-VN" sz="1600" b="1" dirty="0" smtClean="0"/>
              <a:t>Școala </a:t>
            </a:r>
            <a:r>
              <a:rPr lang="vi-VN" sz="1600" b="1" dirty="0"/>
              <a:t>Gimnazială Scobinți</a:t>
            </a:r>
            <a:endParaRPr lang="en-US" sz="16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o-RO" sz="1600" b="1" dirty="0" err="1"/>
              <a:t>Hălănduț</a:t>
            </a:r>
            <a:r>
              <a:rPr lang="ro-RO" sz="1600" b="1" dirty="0"/>
              <a:t> Leontina </a:t>
            </a:r>
            <a:r>
              <a:rPr lang="ro-RO" sz="1600" b="1" dirty="0" smtClean="0"/>
              <a:t>– Nadia, prof</a:t>
            </a:r>
            <a:r>
              <a:rPr lang="ro-RO" sz="1600" b="1" dirty="0"/>
              <a:t>. înv. preșcolar </a:t>
            </a:r>
            <a:r>
              <a:rPr lang="ro-RO" sz="1600" b="1" dirty="0" smtClean="0"/>
              <a:t>, Școala </a:t>
            </a:r>
            <a:r>
              <a:rPr lang="ro-RO" sz="1600" b="1" dirty="0"/>
              <a:t>Gimnazială ”Vasile Alecsandri” </a:t>
            </a:r>
            <a:r>
              <a:rPr lang="ro-RO" sz="1600" b="1" dirty="0" smtClean="0"/>
              <a:t>Mircești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o-RO" sz="1600" b="1" dirty="0" smtClean="0"/>
              <a:t>Mihăilă Mariana, </a:t>
            </a:r>
            <a:r>
              <a:rPr lang="ro-RO" sz="1600" b="1" dirty="0"/>
              <a:t>prof. înv. preșcolar </a:t>
            </a:r>
            <a:r>
              <a:rPr lang="ro-RO" sz="1600" b="1" dirty="0" smtClean="0"/>
              <a:t>,</a:t>
            </a:r>
            <a:r>
              <a:rPr lang="ro-RO" sz="1600" b="1" dirty="0"/>
              <a:t> </a:t>
            </a:r>
            <a:r>
              <a:rPr lang="ro-RO" sz="1600" b="1" dirty="0" smtClean="0"/>
              <a:t>Școala </a:t>
            </a:r>
            <a:r>
              <a:rPr lang="ro-RO" sz="1600" b="1" dirty="0"/>
              <a:t>Gimnazială </a:t>
            </a:r>
            <a:r>
              <a:rPr lang="ro-RO" sz="1600" b="1" dirty="0" smtClean="0"/>
              <a:t>”„Axinte </a:t>
            </a:r>
            <a:r>
              <a:rPr lang="ro-RO" sz="1600" b="1" dirty="0"/>
              <a:t>Uricariul” Scânteia</a:t>
            </a:r>
            <a:endParaRPr lang="en-US" sz="16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o-RO" sz="1600" b="1" dirty="0" err="1" smtClean="0"/>
              <a:t>Coneac</a:t>
            </a:r>
            <a:r>
              <a:rPr lang="ro-RO" sz="1600" b="1" dirty="0" smtClean="0"/>
              <a:t> Alina, prof</a:t>
            </a:r>
            <a:r>
              <a:rPr lang="ro-RO" sz="1600" b="1" dirty="0"/>
              <a:t>. înv. </a:t>
            </a:r>
            <a:r>
              <a:rPr lang="ro-RO" sz="1600" b="1" dirty="0" smtClean="0"/>
              <a:t>primar , Școala </a:t>
            </a:r>
            <a:r>
              <a:rPr lang="ro-RO" sz="1600" b="1" dirty="0"/>
              <a:t>Gimnazială nr. 1 Domnița, </a:t>
            </a:r>
            <a:r>
              <a:rPr lang="ro-RO" sz="1600" b="1" dirty="0" smtClean="0"/>
              <a:t>Țibana</a:t>
            </a:r>
            <a:endParaRPr lang="en-US" sz="16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o-RO" sz="1600" b="1" dirty="0"/>
              <a:t>Acsinte </a:t>
            </a:r>
            <a:r>
              <a:rPr lang="ro-RO" sz="1600" b="1" dirty="0" smtClean="0"/>
              <a:t>Miluța, prof</a:t>
            </a:r>
            <a:r>
              <a:rPr lang="ro-RO" sz="1600" b="1" dirty="0"/>
              <a:t>. înv. p</a:t>
            </a:r>
            <a:r>
              <a:rPr lang="ro-RO" sz="1600" b="1" dirty="0" smtClean="0"/>
              <a:t>rimar, Școala </a:t>
            </a:r>
            <a:r>
              <a:rPr lang="ro-RO" sz="1600" b="1" dirty="0"/>
              <a:t>Gimnazială Poiana</a:t>
            </a:r>
            <a:endParaRPr lang="en-US" sz="16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1600" b="1" dirty="0"/>
              <a:t>Cristea Luciana </a:t>
            </a:r>
            <a:r>
              <a:rPr lang="it-IT" sz="1600" b="1" dirty="0" smtClean="0"/>
              <a:t>Marcela</a:t>
            </a:r>
            <a:r>
              <a:rPr lang="ro-RO" sz="1600" b="1" dirty="0" smtClean="0"/>
              <a:t>, </a:t>
            </a:r>
            <a:r>
              <a:rPr lang="ro-RO" sz="1600" b="1" dirty="0"/>
              <a:t>prof. înv. primar, Ș</a:t>
            </a:r>
            <a:r>
              <a:rPr lang="it-IT" sz="1600" b="1" dirty="0" smtClean="0"/>
              <a:t>coala </a:t>
            </a:r>
            <a:r>
              <a:rPr lang="it-IT" sz="1600" b="1" dirty="0"/>
              <a:t>Gimnaziala C</a:t>
            </a:r>
            <a:r>
              <a:rPr lang="ro-RO" sz="1600" b="1" dirty="0"/>
              <a:t>â</a:t>
            </a:r>
            <a:r>
              <a:rPr lang="it-IT" sz="1600" b="1" dirty="0"/>
              <a:t>rjoaia</a:t>
            </a:r>
            <a:endParaRPr lang="en-US" sz="1600" b="1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ro-RO" sz="1600" b="1" dirty="0" err="1" smtClean="0"/>
              <a:t>Banț</a:t>
            </a:r>
            <a:r>
              <a:rPr lang="ro-RO" sz="1600" b="1" dirty="0" smtClean="0"/>
              <a:t> Mihaela, prof. de educație fizică și sport, Școala </a:t>
            </a:r>
            <a:r>
              <a:rPr lang="ro-RO" sz="1600" b="1" dirty="0"/>
              <a:t>Gimnazială Crucea, comuna Lungani</a:t>
            </a:r>
            <a:endParaRPr lang="en-US" sz="1600" b="1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ro-RO" sz="1600" b="1" dirty="0" smtClean="0"/>
              <a:t> </a:t>
            </a:r>
            <a:r>
              <a:rPr lang="ro-RO" sz="1600" b="1" dirty="0"/>
              <a:t>Antonina </a:t>
            </a:r>
            <a:r>
              <a:rPr lang="ro-RO" sz="1600" b="1" dirty="0" smtClean="0"/>
              <a:t>Bliorț, inspector școlar pentru învățământ particular și alternative educaționale în cadrul I.S.J. Iași</a:t>
            </a:r>
            <a:endParaRPr lang="ro-RO" sz="1600" b="1" dirty="0"/>
          </a:p>
          <a:p>
            <a:pPr marL="0" indent="0">
              <a:buNone/>
            </a:pPr>
            <a:endParaRPr lang="ro-RO" sz="1600" b="1" dirty="0"/>
          </a:p>
        </p:txBody>
      </p:sp>
    </p:spTree>
    <p:extLst>
      <p:ext uri="{BB962C8B-B14F-4D97-AF65-F5344CB8AC3E}">
        <p14:creationId xmlns:p14="http://schemas.microsoft.com/office/powerpoint/2010/main" val="4036715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539552" y="1212218"/>
          <a:ext cx="82296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Horizontal Scroll 2"/>
          <p:cNvSpPr/>
          <p:nvPr/>
        </p:nvSpPr>
        <p:spPr>
          <a:xfrm>
            <a:off x="1760538" y="223838"/>
            <a:ext cx="6048375" cy="936625"/>
          </a:xfrm>
          <a:prstGeom prst="horizontalScroll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sz="2400">
                <a:solidFill>
                  <a:srgbClr val="F3F3F3"/>
                </a:solidFill>
                <a:latin typeface="Arial Black" panose="020B0A04020102020204" pitchFamily="34" charset="0"/>
              </a:rPr>
              <a:t>Programul și conținutul cursului</a:t>
            </a:r>
            <a:endParaRPr lang="en-US" altLang="en-US" sz="24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6148" name="object 51"/>
          <p:cNvPicPr>
            <a:picLocks noChangeAspect="1" noChangeArrowheads="1"/>
          </p:cNvPicPr>
          <p:nvPr/>
        </p:nvPicPr>
        <p:blipFill>
          <a:blip r:embed="rId8" cstate="print"/>
          <a:srcRect l="9729" r="10361"/>
          <a:stretch>
            <a:fillRect/>
          </a:stretch>
        </p:blipFill>
        <p:spPr bwMode="auto">
          <a:xfrm>
            <a:off x="4116388" y="5876925"/>
            <a:ext cx="12731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Callout 4"/>
          <p:cNvSpPr/>
          <p:nvPr/>
        </p:nvSpPr>
        <p:spPr>
          <a:xfrm>
            <a:off x="1220788" y="1000125"/>
            <a:ext cx="1079500" cy="601663"/>
          </a:xfrm>
          <a:prstGeom prst="downArrowCallou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o-RO" dirty="0">
                <a:solidFill>
                  <a:srgbClr val="002060"/>
                </a:solidFill>
                <a:latin typeface="Arial Black" pitchFamily="34" charset="0"/>
              </a:rPr>
              <a:t>Ziua 1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4179888" y="1077913"/>
            <a:ext cx="1209675" cy="601662"/>
          </a:xfrm>
          <a:prstGeom prst="downArrowCallou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o-RO" dirty="0">
                <a:solidFill>
                  <a:srgbClr val="002060"/>
                </a:solidFill>
                <a:latin typeface="Arial Black" pitchFamily="34" charset="0"/>
              </a:rPr>
              <a:t>Ziua 2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6161088" y="3898900"/>
            <a:ext cx="1295400" cy="508000"/>
          </a:xfrm>
          <a:prstGeom prst="downArrowCallou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o-RO" dirty="0">
                <a:solidFill>
                  <a:srgbClr val="002060"/>
                </a:solidFill>
                <a:latin typeface="Arial Black" pitchFamily="34" charset="0"/>
              </a:rPr>
              <a:t>Ziua 5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2051050" y="3644900"/>
            <a:ext cx="1295400" cy="508000"/>
          </a:xfrm>
          <a:prstGeom prst="downArrowCallou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o-RO" dirty="0">
                <a:solidFill>
                  <a:srgbClr val="002060"/>
                </a:solidFill>
                <a:latin typeface="Arial Black" pitchFamily="34" charset="0"/>
              </a:rPr>
              <a:t>Ziua 4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7010400" y="1077913"/>
            <a:ext cx="1012825" cy="523875"/>
          </a:xfrm>
          <a:prstGeom prst="downArrowCallou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o-RO" dirty="0">
                <a:solidFill>
                  <a:srgbClr val="002060"/>
                </a:solidFill>
                <a:latin typeface="Arial Black" pitchFamily="34" charset="0"/>
              </a:rPr>
              <a:t>Ziua 3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71600" y="692696"/>
            <a:ext cx="7344816" cy="105841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eaLnBrk="1" hangingPunct="1"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ro-RO" b="1" spc="50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Courier New"/>
              </a:rPr>
              <a:t> </a:t>
            </a:r>
            <a:r>
              <a:rPr lang="ro-RO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Courier New"/>
              </a:rPr>
              <a:t>Reggio Emilia </a:t>
            </a:r>
            <a:r>
              <a:rPr lang="ro-RO" b="1" spc="50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Courier New"/>
              </a:rPr>
              <a:t>este un sistem de educație alternativ care pune accent pe individualitatea copilului, pe importanța mediului înconjurător și pe participarea comună a părinților și a profesorilor în educația lor.</a:t>
            </a:r>
            <a:endParaRPr lang="en-US" b="1" spc="50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pic>
        <p:nvPicPr>
          <p:cNvPr id="7172" name="Picture 4" descr="C:\Users\Leo\Desktop\reggio emilia\img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696" y="1974976"/>
            <a:ext cx="5614764" cy="3542256"/>
          </a:xfrm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837113" y="5645279"/>
            <a:ext cx="770485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it-IT" sz="2000" b="1" spc="50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Filosofia Reggio Emilia: </a:t>
            </a:r>
            <a:r>
              <a:rPr lang="it-IT" sz="20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Învățare prin experiențe</a:t>
            </a:r>
            <a:endParaRPr lang="en-US" sz="2000" b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713" y="3789363"/>
            <a:ext cx="5329237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 eaLnBrk="1" hangingPunct="1">
              <a:defRPr/>
            </a:pPr>
            <a:r>
              <a:rPr lang="vi-VN" b="1" dirty="0">
                <a:solidFill>
                  <a:schemeClr val="accent1">
                    <a:lumMod val="25000"/>
                  </a:schemeClr>
                </a:solidFill>
              </a:rPr>
              <a:t>Filosofia educațională din Reggio Emilia a luat naștere în </a:t>
            </a:r>
            <a:r>
              <a:rPr lang="ro-RO" b="1" dirty="0">
                <a:solidFill>
                  <a:schemeClr val="accent1">
                    <a:lumMod val="25000"/>
                  </a:schemeClr>
                </a:solidFill>
              </a:rPr>
              <a:t>Italia</a:t>
            </a:r>
            <a:r>
              <a:rPr lang="vi-VN" b="1" dirty="0">
                <a:solidFill>
                  <a:schemeClr val="accent1">
                    <a:lumMod val="25000"/>
                  </a:schemeClr>
                </a:solidFill>
              </a:rPr>
              <a:t>, </a:t>
            </a:r>
            <a:r>
              <a:rPr lang="ro-RO" b="1" dirty="0">
                <a:solidFill>
                  <a:schemeClr val="accent1">
                    <a:lumMod val="25000"/>
                  </a:schemeClr>
                </a:solidFill>
              </a:rPr>
              <a:t> regiunea Reggio Emilia, în urma celui de-al Doilea Război Mondial.</a:t>
            </a:r>
          </a:p>
          <a:p>
            <a:pPr lvl="1" algn="ctr" eaLnBrk="1" hangingPunct="1">
              <a:defRPr/>
            </a:pPr>
            <a:endParaRPr lang="ro-RO" b="1" dirty="0">
              <a:solidFill>
                <a:schemeClr val="accent1">
                  <a:lumMod val="25000"/>
                </a:schemeClr>
              </a:solidFill>
            </a:endParaRPr>
          </a:p>
          <a:p>
            <a:pPr lvl="1" algn="ctr" eaLnBrk="1" hangingPunct="1">
              <a:defRPr/>
            </a:pPr>
            <a:r>
              <a:rPr lang="ro-RO" b="1" dirty="0">
                <a:solidFill>
                  <a:schemeClr val="accent1">
                    <a:lumMod val="25000"/>
                  </a:schemeClr>
                </a:solidFill>
              </a:rPr>
              <a:t>Abordarea a fost inițiată de către Loris </a:t>
            </a:r>
            <a:r>
              <a:rPr lang="ro-RO" b="1" dirty="0" err="1">
                <a:solidFill>
                  <a:schemeClr val="accent1">
                    <a:lumMod val="25000"/>
                  </a:schemeClr>
                </a:solidFill>
              </a:rPr>
              <a:t>Malaguzzi</a:t>
            </a:r>
            <a:r>
              <a:rPr lang="ro-RO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o-RO" b="1" dirty="0" smtClean="0">
                <a:solidFill>
                  <a:schemeClr val="accent1">
                    <a:lumMod val="25000"/>
                  </a:schemeClr>
                </a:solidFill>
              </a:rPr>
              <a:t>și </a:t>
            </a:r>
            <a:r>
              <a:rPr lang="ro-RO" b="1" dirty="0">
                <a:solidFill>
                  <a:schemeClr val="accent1">
                    <a:lumMod val="25000"/>
                  </a:schemeClr>
                </a:solidFill>
              </a:rPr>
              <a:t>se </a:t>
            </a:r>
            <a:r>
              <a:rPr lang="ro-RO" b="1" dirty="0" smtClean="0">
                <a:solidFill>
                  <a:schemeClr val="accent1">
                    <a:lumMod val="25000"/>
                  </a:schemeClr>
                </a:solidFill>
              </a:rPr>
              <a:t>adresează copiilor de  vârstă </a:t>
            </a:r>
            <a:r>
              <a:rPr lang="ro-RO" b="1" dirty="0">
                <a:solidFill>
                  <a:schemeClr val="accent1">
                    <a:lumMod val="25000"/>
                  </a:schemeClr>
                </a:solidFill>
              </a:rPr>
              <a:t>preșcolară și primară.</a:t>
            </a:r>
            <a:endParaRPr lang="en-US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9220" name="Picture 4" descr="C:\Users\Leo\Desktop\reggio emilia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37596"/>
            <a:ext cx="1872208" cy="2756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5" descr="C:\Users\Leo\Desktop\reggio emilia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65" t="12984" r="59134" b="28326"/>
          <a:stretch>
            <a:fillRect/>
          </a:stretch>
        </p:blipFill>
        <p:spPr bwMode="auto">
          <a:xfrm>
            <a:off x="5219700" y="781050"/>
            <a:ext cx="29368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Nu este disponibilă nicio descriere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73" r="9635" b="-637"/>
          <a:stretch>
            <a:fillRect/>
          </a:stretch>
        </p:blipFill>
        <p:spPr bwMode="auto">
          <a:xfrm>
            <a:off x="467544" y="476672"/>
            <a:ext cx="8095456" cy="5616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sz="2400" b="1" dirty="0" smtClean="0">
                <a:solidFill>
                  <a:srgbClr val="800000"/>
                </a:solidFill>
              </a:rPr>
              <a:t>Principii </a:t>
            </a:r>
            <a:r>
              <a:rPr lang="ro-RO" altLang="en-US" sz="2400" b="1" dirty="0" err="1" smtClean="0">
                <a:solidFill>
                  <a:srgbClr val="800000"/>
                </a:solidFill>
              </a:rPr>
              <a:t>Reggio</a:t>
            </a:r>
            <a:r>
              <a:rPr lang="ro-RO" altLang="en-US" sz="2400" b="1" dirty="0" smtClean="0">
                <a:solidFill>
                  <a:srgbClr val="800000"/>
                </a:solidFill>
              </a:rPr>
              <a:t> Emilia</a:t>
            </a:r>
            <a:endParaRPr lang="en-US" altLang="en-US" sz="2400" b="1" dirty="0" smtClean="0">
              <a:solidFill>
                <a:srgbClr val="800000"/>
              </a:solidFill>
            </a:endParaRPr>
          </a:p>
        </p:txBody>
      </p:sp>
      <p:sp>
        <p:nvSpPr>
          <p:cNvPr id="1229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567737" cy="1584325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ro-RO" altLang="en-US" sz="1600" b="1" dirty="0">
                <a:solidFill>
                  <a:srgbClr val="800000"/>
                </a:solidFill>
              </a:rPr>
              <a:t>I</a:t>
            </a:r>
            <a:r>
              <a:rPr lang="ro-RO" altLang="en-US" sz="1600" b="1" dirty="0" smtClean="0">
                <a:solidFill>
                  <a:srgbClr val="800000"/>
                </a:solidFill>
              </a:rPr>
              <a:t>maginea </a:t>
            </a:r>
            <a:r>
              <a:rPr lang="ro-RO" altLang="en-US" sz="1600" b="1" dirty="0">
                <a:solidFill>
                  <a:srgbClr val="800000"/>
                </a:solidFill>
              </a:rPr>
              <a:t>copilului </a:t>
            </a:r>
            <a:r>
              <a:rPr lang="ro-RO" altLang="en-US" sz="1600" b="1" dirty="0" smtClean="0">
                <a:solidFill>
                  <a:srgbClr val="800000"/>
                </a:solidFill>
              </a:rPr>
              <a:t>: ființă </a:t>
            </a:r>
            <a:r>
              <a:rPr lang="ro-RO" altLang="en-US" sz="1600" b="1" dirty="0">
                <a:solidFill>
                  <a:srgbClr val="800000"/>
                </a:solidFill>
              </a:rPr>
              <a:t>curioasă, cu potențial de a învăța și de a interpreta lumea </a:t>
            </a:r>
            <a:r>
              <a:rPr lang="ro-RO" altLang="en-US" sz="1600" b="1" dirty="0" smtClean="0">
                <a:solidFill>
                  <a:srgbClr val="800000"/>
                </a:solidFill>
              </a:rPr>
              <a:t>în </a:t>
            </a:r>
            <a:r>
              <a:rPr lang="ro-RO" altLang="en-US" sz="1600" b="1" dirty="0">
                <a:solidFill>
                  <a:srgbClr val="800000"/>
                </a:solidFill>
              </a:rPr>
              <a:t>care </a:t>
            </a:r>
            <a:r>
              <a:rPr lang="ro-RO" altLang="en-US" sz="1600" b="1" dirty="0" smtClean="0">
                <a:solidFill>
                  <a:srgbClr val="800000"/>
                </a:solidFill>
              </a:rPr>
              <a:t>trăiește;</a:t>
            </a:r>
            <a:endParaRPr lang="ro-RO" altLang="en-US" sz="1600" b="1" dirty="0">
              <a:solidFill>
                <a:srgbClr val="800000"/>
              </a:solidFill>
            </a:endParaRPr>
          </a:p>
          <a:p>
            <a:pPr>
              <a:buFontTx/>
              <a:buChar char="-"/>
              <a:defRPr/>
            </a:pPr>
            <a:r>
              <a:rPr lang="ro-RO" altLang="en-US" sz="1600" b="1" dirty="0">
                <a:solidFill>
                  <a:srgbClr val="800000"/>
                </a:solidFill>
              </a:rPr>
              <a:t>R</a:t>
            </a:r>
            <a:r>
              <a:rPr lang="ro-RO" altLang="en-US" sz="1600" b="1" dirty="0" smtClean="0">
                <a:solidFill>
                  <a:srgbClr val="800000"/>
                </a:solidFill>
              </a:rPr>
              <a:t>olul părinților: părintele </a:t>
            </a:r>
            <a:r>
              <a:rPr lang="ro-RO" altLang="en-US" sz="1600" b="1" dirty="0">
                <a:solidFill>
                  <a:srgbClr val="800000"/>
                </a:solidFill>
              </a:rPr>
              <a:t>este primul educator al copilului, el trebuie implicat în procesul de </a:t>
            </a:r>
            <a:r>
              <a:rPr lang="ro-RO" altLang="en-US" sz="1600" b="1" dirty="0" smtClean="0">
                <a:solidFill>
                  <a:srgbClr val="800000"/>
                </a:solidFill>
              </a:rPr>
              <a:t>învățare;</a:t>
            </a:r>
            <a:endParaRPr lang="ro-RO" altLang="en-US" sz="1600" b="1" dirty="0">
              <a:solidFill>
                <a:srgbClr val="800000"/>
              </a:solidFill>
            </a:endParaRPr>
          </a:p>
          <a:p>
            <a:pPr>
              <a:buFontTx/>
              <a:buChar char="-"/>
              <a:defRPr/>
            </a:pPr>
            <a:r>
              <a:rPr lang="ro-RO" altLang="en-US" sz="1600" b="1" dirty="0" smtClean="0">
                <a:solidFill>
                  <a:srgbClr val="800000"/>
                </a:solidFill>
              </a:rPr>
              <a:t>Rolul profesorului: devine </a:t>
            </a:r>
            <a:r>
              <a:rPr lang="ro-RO" altLang="en-US" sz="1600" b="1" dirty="0">
                <a:solidFill>
                  <a:srgbClr val="800000"/>
                </a:solidFill>
              </a:rPr>
              <a:t>partener al copilului și observator al </a:t>
            </a:r>
            <a:r>
              <a:rPr lang="ro-RO" altLang="en-US" sz="1600" b="1" dirty="0" smtClean="0">
                <a:solidFill>
                  <a:srgbClr val="800000"/>
                </a:solidFill>
              </a:rPr>
              <a:t>acestuia și al procesului său de formare;</a:t>
            </a:r>
            <a:endParaRPr lang="ro-RO" altLang="en-US" sz="1600" b="1" dirty="0">
              <a:solidFill>
                <a:srgbClr val="800000"/>
              </a:solidFill>
            </a:endParaRPr>
          </a:p>
          <a:p>
            <a:pPr>
              <a:buFontTx/>
              <a:buChar char="-"/>
              <a:defRPr/>
            </a:pPr>
            <a:r>
              <a:rPr lang="ro-RO" altLang="en-US" sz="1600" b="1" dirty="0" smtClean="0">
                <a:solidFill>
                  <a:srgbClr val="800000"/>
                </a:solidFill>
              </a:rPr>
              <a:t>Mediul ambiant: spațiul în care trăiește copilul devine </a:t>
            </a:r>
            <a:r>
              <a:rPr lang="ro-RO" altLang="en-US" sz="1600" b="1" dirty="0">
                <a:solidFill>
                  <a:srgbClr val="800000"/>
                </a:solidFill>
              </a:rPr>
              <a:t>al treilea </a:t>
            </a:r>
            <a:r>
              <a:rPr lang="ro-RO" altLang="en-US" sz="1600" b="1" dirty="0" smtClean="0">
                <a:solidFill>
                  <a:srgbClr val="800000"/>
                </a:solidFill>
              </a:rPr>
              <a:t>profesor, iar explorarea </a:t>
            </a:r>
            <a:r>
              <a:rPr lang="ro-RO" altLang="en-US" sz="1600" b="1" dirty="0">
                <a:solidFill>
                  <a:srgbClr val="800000"/>
                </a:solidFill>
              </a:rPr>
              <a:t>mediului </a:t>
            </a:r>
            <a:r>
              <a:rPr lang="ro-RO" altLang="en-US" sz="1600" b="1" dirty="0" smtClean="0">
                <a:solidFill>
                  <a:srgbClr val="800000"/>
                </a:solidFill>
              </a:rPr>
              <a:t>are ca rezultate diverse modalități </a:t>
            </a:r>
            <a:r>
              <a:rPr lang="ro-RO" altLang="en-US" sz="1600" b="1" dirty="0">
                <a:solidFill>
                  <a:srgbClr val="800000"/>
                </a:solidFill>
              </a:rPr>
              <a:t>de </a:t>
            </a:r>
            <a:r>
              <a:rPr lang="ro-RO" altLang="en-US" sz="1600" b="1" dirty="0" smtClean="0">
                <a:solidFill>
                  <a:srgbClr val="800000"/>
                </a:solidFill>
              </a:rPr>
              <a:t>exprimare a copilului (teoria celor „100 </a:t>
            </a:r>
            <a:r>
              <a:rPr lang="ro-RO" altLang="en-US" sz="1600" b="1" dirty="0">
                <a:solidFill>
                  <a:srgbClr val="800000"/>
                </a:solidFill>
              </a:rPr>
              <a:t>de </a:t>
            </a:r>
            <a:r>
              <a:rPr lang="ro-RO" altLang="en-US" sz="1600" b="1" dirty="0" smtClean="0">
                <a:solidFill>
                  <a:srgbClr val="800000"/>
                </a:solidFill>
              </a:rPr>
              <a:t>limbaje”)</a:t>
            </a:r>
            <a:endParaRPr lang="ro-RO" altLang="en-US" sz="1600" b="1" dirty="0">
              <a:solidFill>
                <a:srgbClr val="800000"/>
              </a:solidFill>
            </a:endParaRPr>
          </a:p>
          <a:p>
            <a:pPr>
              <a:buFontTx/>
              <a:buChar char="-"/>
              <a:defRPr/>
            </a:pPr>
            <a:r>
              <a:rPr lang="ro-RO" altLang="en-US" sz="1600" b="1" dirty="0">
                <a:solidFill>
                  <a:srgbClr val="800000"/>
                </a:solidFill>
              </a:rPr>
              <a:t>E</a:t>
            </a:r>
            <a:r>
              <a:rPr lang="ro-RO" altLang="en-US" sz="1600" b="1" dirty="0" smtClean="0">
                <a:solidFill>
                  <a:srgbClr val="800000"/>
                </a:solidFill>
              </a:rPr>
              <a:t>ducația </a:t>
            </a:r>
            <a:r>
              <a:rPr lang="ro-RO" altLang="en-US" sz="1600" b="1" dirty="0">
                <a:solidFill>
                  <a:srgbClr val="800000"/>
                </a:solidFill>
              </a:rPr>
              <a:t>se concentrează pe proces, nu pe </a:t>
            </a:r>
            <a:r>
              <a:rPr lang="ro-RO" altLang="en-US" sz="1600" b="1" dirty="0" smtClean="0">
                <a:solidFill>
                  <a:srgbClr val="800000"/>
                </a:solidFill>
              </a:rPr>
              <a:t>rezultat.</a:t>
            </a:r>
            <a:endParaRPr lang="ro-RO" altLang="en-US" sz="1600" b="1" dirty="0">
              <a:solidFill>
                <a:srgbClr val="800000"/>
              </a:solidFill>
            </a:endParaRPr>
          </a:p>
          <a:p>
            <a:pPr>
              <a:buFontTx/>
              <a:buChar char="-"/>
              <a:defRPr/>
            </a:pPr>
            <a:endParaRPr lang="ro-RO" altLang="en-US" sz="1800" dirty="0">
              <a:latin typeface="+mj-lt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4213" y="3861048"/>
            <a:ext cx="331814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789040"/>
            <a:ext cx="3304555" cy="259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827088" y="549275"/>
            <a:ext cx="7489825" cy="198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o-RO" altLang="en-US" sz="1800" b="1" dirty="0">
                <a:solidFill>
                  <a:srgbClr val="10623B"/>
                </a:solidFill>
                <a:latin typeface="+mn-lt"/>
              </a:rPr>
              <a:t>                          </a:t>
            </a:r>
            <a:r>
              <a:rPr lang="ro-RO" altLang="en-US" sz="1800" b="1" dirty="0">
                <a:solidFill>
                  <a:srgbClr val="660033"/>
                </a:solidFill>
                <a:latin typeface="+mn-lt"/>
              </a:rPr>
              <a:t>Rolul </a:t>
            </a:r>
            <a:r>
              <a:rPr lang="ro-RO" altLang="en-US" sz="1800" b="1" dirty="0" smtClean="0">
                <a:solidFill>
                  <a:srgbClr val="660033"/>
                </a:solidFill>
                <a:latin typeface="+mn-lt"/>
              </a:rPr>
              <a:t>profesorului (</a:t>
            </a:r>
            <a:r>
              <a:rPr lang="ro-RO" altLang="en-US" sz="1800" b="1" dirty="0" err="1" smtClean="0">
                <a:solidFill>
                  <a:srgbClr val="660033"/>
                </a:solidFill>
                <a:latin typeface="+mn-lt"/>
              </a:rPr>
              <a:t>researcher</a:t>
            </a:r>
            <a:r>
              <a:rPr lang="ro-RO" altLang="en-US" sz="1800" b="1" dirty="0" smtClean="0">
                <a:solidFill>
                  <a:srgbClr val="660033"/>
                </a:solidFill>
                <a:latin typeface="+mn-lt"/>
              </a:rPr>
              <a:t>)</a:t>
            </a:r>
            <a:endParaRPr lang="ro-RO" altLang="en-US" sz="1800" b="1" dirty="0">
              <a:solidFill>
                <a:srgbClr val="660033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o-RO" altLang="en-US" sz="1600" b="1" dirty="0">
                <a:solidFill>
                  <a:srgbClr val="800000"/>
                </a:solidFill>
                <a:latin typeface="+mn-lt"/>
              </a:rPr>
              <a:t>-întocmește o documentație (</a:t>
            </a:r>
            <a:r>
              <a:rPr lang="ro-RO" altLang="en-US" sz="1600" b="1" dirty="0" smtClean="0">
                <a:solidFill>
                  <a:srgbClr val="800000"/>
                </a:solidFill>
                <a:latin typeface="+mn-lt"/>
              </a:rPr>
              <a:t>observații</a:t>
            </a:r>
            <a:r>
              <a:rPr lang="ro-RO" altLang="en-US" sz="1600" b="1" dirty="0">
                <a:solidFill>
                  <a:srgbClr val="800000"/>
                </a:solidFill>
                <a:latin typeface="+mn-lt"/>
              </a:rPr>
              <a:t>, poze, notițe</a:t>
            </a:r>
            <a:r>
              <a:rPr lang="ro-RO" altLang="en-US" sz="1600" b="1" dirty="0" smtClean="0">
                <a:solidFill>
                  <a:srgbClr val="800000"/>
                </a:solidFill>
                <a:latin typeface="+mn-lt"/>
              </a:rPr>
              <a:t>);</a:t>
            </a:r>
            <a:endParaRPr lang="ro-RO" altLang="en-US" sz="1600" b="1" dirty="0">
              <a:solidFill>
                <a:srgbClr val="800000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o-RO" altLang="en-US" sz="1600" b="1" dirty="0" err="1">
                <a:solidFill>
                  <a:srgbClr val="800000"/>
                </a:solidFill>
                <a:latin typeface="+mn-lt"/>
              </a:rPr>
              <a:t>-ghidează</a:t>
            </a:r>
            <a:r>
              <a:rPr lang="ro-RO" altLang="en-US" sz="16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ro-RO" altLang="en-US" sz="1600" b="1" dirty="0" smtClean="0">
                <a:solidFill>
                  <a:srgbClr val="800000"/>
                </a:solidFill>
                <a:latin typeface="+mn-lt"/>
              </a:rPr>
              <a:t>învățarea provocând </a:t>
            </a:r>
            <a:r>
              <a:rPr lang="ro-RO" altLang="en-US" sz="1600" b="1" dirty="0">
                <a:solidFill>
                  <a:srgbClr val="800000"/>
                </a:solidFill>
                <a:latin typeface="+mn-lt"/>
              </a:rPr>
              <a:t>elevul, fără a-i oferi direct </a:t>
            </a:r>
            <a:r>
              <a:rPr lang="ro-RO" altLang="en-US" sz="1600" b="1" dirty="0" smtClean="0">
                <a:solidFill>
                  <a:srgbClr val="800000"/>
                </a:solidFill>
                <a:latin typeface="+mn-lt"/>
              </a:rPr>
              <a:t>răspunsurile;</a:t>
            </a:r>
            <a:endParaRPr lang="ro-RO" altLang="en-US" sz="1600" b="1" dirty="0">
              <a:solidFill>
                <a:srgbClr val="800000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o-RO" altLang="en-US" sz="1600" b="1" dirty="0">
                <a:solidFill>
                  <a:srgbClr val="800000"/>
                </a:solidFill>
                <a:latin typeface="+mn-lt"/>
              </a:rPr>
              <a:t>-organizează învățarea </a:t>
            </a:r>
            <a:r>
              <a:rPr lang="ro-RO" altLang="en-US" sz="1600" b="1" dirty="0" smtClean="0">
                <a:solidFill>
                  <a:srgbClr val="800000"/>
                </a:solidFill>
                <a:latin typeface="+mn-lt"/>
              </a:rPr>
              <a:t>folosind </a:t>
            </a:r>
            <a:r>
              <a:rPr lang="ro-RO" altLang="en-US" sz="1600" b="1" dirty="0">
                <a:solidFill>
                  <a:srgbClr val="800000"/>
                </a:solidFill>
                <a:latin typeface="+mn-lt"/>
              </a:rPr>
              <a:t>proiecte (p</a:t>
            </a:r>
            <a:r>
              <a:rPr lang="vi-VN" altLang="en-US" sz="1600" b="1" dirty="0">
                <a:solidFill>
                  <a:srgbClr val="800000"/>
                </a:solidFill>
                <a:latin typeface="+mn-lt"/>
              </a:rPr>
              <a:t>roiectele pot dura de la câteva zile la câteva </a:t>
            </a:r>
            <a:r>
              <a:rPr lang="vi-VN" altLang="en-US" sz="1600" b="1" dirty="0" smtClean="0">
                <a:solidFill>
                  <a:srgbClr val="800000"/>
                </a:solidFill>
                <a:latin typeface="+mn-lt"/>
              </a:rPr>
              <a:t>luni</a:t>
            </a:r>
            <a:r>
              <a:rPr lang="ro-RO" altLang="en-US" sz="1600" b="1" dirty="0" smtClean="0">
                <a:solidFill>
                  <a:srgbClr val="800000"/>
                </a:solidFill>
                <a:latin typeface="+mn-lt"/>
              </a:rPr>
              <a:t>)</a:t>
            </a:r>
            <a:r>
              <a:rPr lang="vi-VN" altLang="en-US" sz="1600" dirty="0" smtClean="0">
                <a:solidFill>
                  <a:srgbClr val="800000"/>
                </a:solidFill>
                <a:latin typeface="+mn-lt"/>
              </a:rPr>
              <a:t>.</a:t>
            </a:r>
            <a:endParaRPr lang="en-US" altLang="en-US" sz="1600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30723" name="Picture 3" descr="C:\Users\Leo\Desktop\reggio emilia\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9418" y="3645024"/>
            <a:ext cx="2369046" cy="269891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724" name="Picture 4" descr="C:\Users\Leo\Desktop\reggio emilia\img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384667"/>
            <a:ext cx="3528888" cy="2091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45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5905" y="2132856"/>
            <a:ext cx="3192190" cy="2132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5269</TotalTime>
  <Words>667</Words>
  <Application>Microsoft Office PowerPoint</Application>
  <PresentationFormat>On-screen Show (4:3)</PresentationFormat>
  <Paragraphs>94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Courier New</vt:lpstr>
      <vt:lpstr>Times New Roman</vt:lpstr>
      <vt:lpstr>Diseño predeterminado</vt:lpstr>
      <vt:lpstr>PowerPoint Presentation</vt:lpstr>
      <vt:lpstr> Obiectivul cursului: </vt:lpstr>
      <vt:lpstr>PARTICIPANȚI</vt:lpstr>
      <vt:lpstr>PowerPoint Presentation</vt:lpstr>
      <vt:lpstr>PowerPoint Presentation</vt:lpstr>
      <vt:lpstr>PowerPoint Presentation</vt:lpstr>
      <vt:lpstr>PowerPoint Presentation</vt:lpstr>
      <vt:lpstr>Principii Reggio Emilia</vt:lpstr>
      <vt:lpstr>PowerPoint Presentation</vt:lpstr>
      <vt:lpstr>                                          Spațiul în abordarea Reggio Emilia   -spații luminoase, deschise, folosind materiale naturale; -sunt organizate astfel încat sa stimuleze curiozitatea și creativitatea copilului.</vt:lpstr>
      <vt:lpstr>                                          Materialele  -materiale din natură (conuri, crenguțe, scoici, castane, ghinde, pietre etc); -materiale reciclabile cu diverse forme si texturi; -jucării clasice pentru joc de rol.</vt:lpstr>
      <vt:lpstr>                 Ziua 1                                               Istoricul educației Reggio Emilia                                                               Principiile de bază                                                               Materiale specifice                                                       Atelier practic</vt:lpstr>
      <vt:lpstr>PowerPoint Presentation</vt:lpstr>
      <vt:lpstr>                  Ziua 3                     Modalități de lucru                                                               Amenajarea spațiului                                                                             100 de limbaje ale copilului                                  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gabi</cp:lastModifiedBy>
  <cp:revision>706</cp:revision>
  <dcterms:created xsi:type="dcterms:W3CDTF">2010-05-23T14:28:12Z</dcterms:created>
  <dcterms:modified xsi:type="dcterms:W3CDTF">2023-05-08T17:54:22Z</dcterms:modified>
</cp:coreProperties>
</file>